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Bernoru" charset="1" panose="00000A00000000000000"/>
      <p:regular r:id="rId28"/>
    </p:embeddedFont>
    <p:embeddedFont>
      <p:font typeface="Nunito Bold" charset="1" panose="00000800000000000000"/>
      <p:regular r:id="rId29"/>
    </p:embeddedFont>
    <p:embeddedFont>
      <p:font typeface="Nunito" charset="1" panose="00000500000000000000"/>
      <p:regular r:id="rId30"/>
    </p:embeddedFont>
    <p:embeddedFont>
      <p:font typeface="Josefin Sans Bold" charset="1" panose="00000000000000000000"/>
      <p:regular r:id="rId31"/>
    </p:embeddedFont>
    <p:embeddedFont>
      <p:font typeface="Prata" charset="1" panose="00000500000000000000"/>
      <p:regular r:id="rId32"/>
    </p:embeddedFont>
    <p:embeddedFont>
      <p:font typeface="Open Sauce" charset="1" panose="00000500000000000000"/>
      <p:regular r:id="rId33"/>
    </p:embeddedFont>
    <p:embeddedFont>
      <p:font typeface="Amatic SC Bold" charset="1" panose="00000800000000000000"/>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tudent Font"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 Id="rId4"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204541"/>
          </a:xfrm>
          <a:prstGeom prst="rect">
            <a:avLst/>
          </a:prstGeom>
          <a:solidFill>
            <a:srgbClr val="E9BB51"/>
          </a:solidFill>
        </p:spPr>
      </p:sp>
      <p:sp>
        <p:nvSpPr>
          <p:cNvPr name="Freeform 3" id="3"/>
          <p:cNvSpPr/>
          <p:nvPr/>
        </p:nvSpPr>
        <p:spPr>
          <a:xfrm flipH="false" flipV="false" rot="0">
            <a:off x="8109765" y="7747508"/>
            <a:ext cx="637769" cy="637769"/>
          </a:xfrm>
          <a:custGeom>
            <a:avLst/>
            <a:gdLst/>
            <a:ahLst/>
            <a:cxnLst/>
            <a:rect r="r" b="b" t="t" l="l"/>
            <a:pathLst>
              <a:path h="637769" w="637769">
                <a:moveTo>
                  <a:pt x="0" y="0"/>
                </a:moveTo>
                <a:lnTo>
                  <a:pt x="637769" y="0"/>
                </a:lnTo>
                <a:lnTo>
                  <a:pt x="637769" y="637769"/>
                </a:lnTo>
                <a:lnTo>
                  <a:pt x="0" y="637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9677145"/>
            <a:ext cx="18288000" cy="609855"/>
          </a:xfrm>
          <a:prstGeom prst="rect">
            <a:avLst/>
          </a:prstGeom>
          <a:solidFill>
            <a:srgbClr val="E9BB51"/>
          </a:solidFill>
        </p:spPr>
      </p:sp>
      <p:sp>
        <p:nvSpPr>
          <p:cNvPr name="Freeform 5" id="5"/>
          <p:cNvSpPr/>
          <p:nvPr/>
        </p:nvSpPr>
        <p:spPr>
          <a:xfrm flipH="true" flipV="false" rot="0">
            <a:off x="709816" y="2238388"/>
            <a:ext cx="6545718" cy="6283889"/>
          </a:xfrm>
          <a:custGeom>
            <a:avLst/>
            <a:gdLst/>
            <a:ahLst/>
            <a:cxnLst/>
            <a:rect r="r" b="b" t="t" l="l"/>
            <a:pathLst>
              <a:path h="6283889" w="6545718">
                <a:moveTo>
                  <a:pt x="6545717" y="0"/>
                </a:moveTo>
                <a:lnTo>
                  <a:pt x="0" y="0"/>
                </a:lnTo>
                <a:lnTo>
                  <a:pt x="0" y="6283889"/>
                </a:lnTo>
                <a:lnTo>
                  <a:pt x="6545717" y="6283889"/>
                </a:lnTo>
                <a:lnTo>
                  <a:pt x="6545717" y="0"/>
                </a:lnTo>
                <a:close/>
              </a:path>
            </a:pathLst>
          </a:custGeom>
          <a:blipFill>
            <a:blip r:embed="rId4"/>
            <a:stretch>
              <a:fillRect l="0" t="0" r="0" b="0"/>
            </a:stretch>
          </a:blipFill>
        </p:spPr>
      </p:sp>
      <p:sp>
        <p:nvSpPr>
          <p:cNvPr name="Freeform 6" id="6"/>
          <p:cNvSpPr/>
          <p:nvPr/>
        </p:nvSpPr>
        <p:spPr>
          <a:xfrm flipH="false" flipV="false" rot="0">
            <a:off x="1296568" y="5556273"/>
            <a:ext cx="2686107" cy="3197746"/>
          </a:xfrm>
          <a:custGeom>
            <a:avLst/>
            <a:gdLst/>
            <a:ahLst/>
            <a:cxnLst/>
            <a:rect r="r" b="b" t="t" l="l"/>
            <a:pathLst>
              <a:path h="3197746" w="2686107">
                <a:moveTo>
                  <a:pt x="0" y="0"/>
                </a:moveTo>
                <a:lnTo>
                  <a:pt x="2686106" y="0"/>
                </a:lnTo>
                <a:lnTo>
                  <a:pt x="2686106" y="3197746"/>
                </a:lnTo>
                <a:lnTo>
                  <a:pt x="0" y="3197746"/>
                </a:lnTo>
                <a:lnTo>
                  <a:pt x="0" y="0"/>
                </a:lnTo>
                <a:close/>
              </a:path>
            </a:pathLst>
          </a:custGeom>
          <a:blipFill>
            <a:blip r:embed="rId5"/>
            <a:stretch>
              <a:fillRect l="0" t="0" r="0" b="0"/>
            </a:stretch>
          </a:blipFill>
        </p:spPr>
      </p:sp>
      <p:sp>
        <p:nvSpPr>
          <p:cNvPr name="TextBox 7" id="7"/>
          <p:cNvSpPr txBox="true"/>
          <p:nvPr/>
        </p:nvSpPr>
        <p:spPr>
          <a:xfrm rot="0">
            <a:off x="6916112" y="1661160"/>
            <a:ext cx="11219736" cy="5082540"/>
          </a:xfrm>
          <a:prstGeom prst="rect">
            <a:avLst/>
          </a:prstGeom>
        </p:spPr>
        <p:txBody>
          <a:bodyPr anchor="t" rtlCol="false" tIns="0" lIns="0" bIns="0" rIns="0">
            <a:spAutoFit/>
          </a:bodyPr>
          <a:lstStyle/>
          <a:p>
            <a:pPr algn="ctr">
              <a:lnSpc>
                <a:spcPts val="6600"/>
              </a:lnSpc>
            </a:pPr>
            <a:r>
              <a:rPr lang="en-US" sz="6600">
                <a:solidFill>
                  <a:srgbClr val="765DC7"/>
                </a:solidFill>
                <a:latin typeface="Bernoru"/>
                <a:ea typeface="Bernoru"/>
                <a:cs typeface="Bernoru"/>
                <a:sym typeface="Bernoru"/>
              </a:rPr>
              <a:t> Sentiment Analysis of News Title on the Movement of Stock Prices in Malaysia Quantitatively and Qualitatively</a:t>
            </a:r>
          </a:p>
        </p:txBody>
      </p:sp>
      <p:sp>
        <p:nvSpPr>
          <p:cNvPr name="TextBox 8" id="8"/>
          <p:cNvSpPr txBox="true"/>
          <p:nvPr/>
        </p:nvSpPr>
        <p:spPr>
          <a:xfrm rot="0">
            <a:off x="8850658" y="7661783"/>
            <a:ext cx="9131889" cy="1011555"/>
          </a:xfrm>
          <a:prstGeom prst="rect">
            <a:avLst/>
          </a:prstGeom>
        </p:spPr>
        <p:txBody>
          <a:bodyPr anchor="t" rtlCol="false" tIns="0" lIns="0" bIns="0" rIns="0">
            <a:spAutoFit/>
          </a:bodyPr>
          <a:lstStyle/>
          <a:p>
            <a:pPr algn="l">
              <a:lnSpc>
                <a:spcPts val="4050"/>
              </a:lnSpc>
            </a:pPr>
            <a:r>
              <a:rPr lang="en-US" sz="2700">
                <a:solidFill>
                  <a:srgbClr val="000000"/>
                </a:solidFill>
                <a:latin typeface="Bernoru"/>
                <a:ea typeface="Bernoru"/>
                <a:cs typeface="Bernoru"/>
                <a:sym typeface="Bernoru"/>
              </a:rPr>
              <a:t>Name: Yap Qi Yuan</a:t>
            </a:r>
          </a:p>
          <a:p>
            <a:pPr algn="l">
              <a:lnSpc>
                <a:spcPts val="4050"/>
              </a:lnSpc>
              <a:spcBef>
                <a:spcPct val="0"/>
              </a:spcBef>
            </a:pPr>
            <a:r>
              <a:rPr lang="en-US" sz="2700">
                <a:solidFill>
                  <a:srgbClr val="000000"/>
                </a:solidFill>
                <a:latin typeface="Bernoru"/>
                <a:ea typeface="Bernoru"/>
                <a:cs typeface="Bernoru"/>
                <a:sym typeface="Bernoru"/>
              </a:rPr>
              <a:t>Matric number: MCS231025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7283034" y="925830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215726" y="1105637"/>
            <a:ext cx="5089287" cy="2624131"/>
            <a:chOff x="0" y="0"/>
            <a:chExt cx="1576359" cy="812800"/>
          </a:xfrm>
        </p:grpSpPr>
        <p:sp>
          <p:nvSpPr>
            <p:cNvPr name="Freeform 8" id="8"/>
            <p:cNvSpPr/>
            <p:nvPr/>
          </p:nvSpPr>
          <p:spPr>
            <a:xfrm flipH="false" flipV="false" rot="0">
              <a:off x="0" y="0"/>
              <a:ext cx="1576359" cy="812800"/>
            </a:xfrm>
            <a:custGeom>
              <a:avLst/>
              <a:gdLst/>
              <a:ahLst/>
              <a:cxnLst/>
              <a:rect r="r" b="b" t="t" l="l"/>
              <a:pathLst>
                <a:path h="812800" w="1576359">
                  <a:moveTo>
                    <a:pt x="788179" y="0"/>
                  </a:moveTo>
                  <a:cubicBezTo>
                    <a:pt x="352880" y="0"/>
                    <a:pt x="0" y="181951"/>
                    <a:pt x="0" y="406400"/>
                  </a:cubicBezTo>
                  <a:cubicBezTo>
                    <a:pt x="0" y="630849"/>
                    <a:pt x="352880" y="812800"/>
                    <a:pt x="788179" y="812800"/>
                  </a:cubicBezTo>
                  <a:cubicBezTo>
                    <a:pt x="1223479" y="812800"/>
                    <a:pt x="1576359" y="630849"/>
                    <a:pt x="1576359" y="406400"/>
                  </a:cubicBezTo>
                  <a:cubicBezTo>
                    <a:pt x="1576359" y="181951"/>
                    <a:pt x="1223479" y="0"/>
                    <a:pt x="788179" y="0"/>
                  </a:cubicBezTo>
                  <a:close/>
                </a:path>
              </a:pathLst>
            </a:custGeom>
            <a:solidFill>
              <a:srgbClr val="5B7462"/>
            </a:solidFill>
          </p:spPr>
        </p:sp>
        <p:sp>
          <p:nvSpPr>
            <p:cNvPr name="TextBox 9" id="9"/>
            <p:cNvSpPr txBox="true"/>
            <p:nvPr/>
          </p:nvSpPr>
          <p:spPr>
            <a:xfrm>
              <a:off x="147784" y="-28575"/>
              <a:ext cx="1280792" cy="76517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Sentiment Analysis in Financial Market</a:t>
              </a:r>
            </a:p>
          </p:txBody>
        </p:sp>
      </p:grpSp>
      <p:grpSp>
        <p:nvGrpSpPr>
          <p:cNvPr name="Group 10" id="10"/>
          <p:cNvGrpSpPr/>
          <p:nvPr/>
        </p:nvGrpSpPr>
        <p:grpSpPr>
          <a:xfrm rot="0">
            <a:off x="0" y="8165020"/>
            <a:ext cx="4185965" cy="1880656"/>
            <a:chOff x="0" y="0"/>
            <a:chExt cx="1809130" cy="812800"/>
          </a:xfrm>
        </p:grpSpPr>
        <p:sp>
          <p:nvSpPr>
            <p:cNvPr name="Freeform 11" id="11"/>
            <p:cNvSpPr/>
            <p:nvPr/>
          </p:nvSpPr>
          <p:spPr>
            <a:xfrm flipH="false" flipV="false" rot="0">
              <a:off x="0" y="0"/>
              <a:ext cx="1809130" cy="812800"/>
            </a:xfrm>
            <a:custGeom>
              <a:avLst/>
              <a:gdLst/>
              <a:ahLst/>
              <a:cxnLst/>
              <a:rect r="r" b="b" t="t" l="l"/>
              <a:pathLst>
                <a:path h="812800" w="1809130">
                  <a:moveTo>
                    <a:pt x="904565" y="0"/>
                  </a:moveTo>
                  <a:cubicBezTo>
                    <a:pt x="404988" y="0"/>
                    <a:pt x="0" y="181951"/>
                    <a:pt x="0" y="406400"/>
                  </a:cubicBezTo>
                  <a:cubicBezTo>
                    <a:pt x="0" y="630849"/>
                    <a:pt x="404988" y="812800"/>
                    <a:pt x="904565" y="812800"/>
                  </a:cubicBezTo>
                  <a:cubicBezTo>
                    <a:pt x="1404143" y="812800"/>
                    <a:pt x="1809130" y="630849"/>
                    <a:pt x="1809130" y="406400"/>
                  </a:cubicBezTo>
                  <a:cubicBezTo>
                    <a:pt x="1809130" y="181951"/>
                    <a:pt x="1404143" y="0"/>
                    <a:pt x="904565" y="0"/>
                  </a:cubicBezTo>
                  <a:close/>
                </a:path>
              </a:pathLst>
            </a:custGeom>
            <a:solidFill>
              <a:srgbClr val="AA93A1"/>
            </a:solidFill>
          </p:spPr>
        </p:sp>
        <p:sp>
          <p:nvSpPr>
            <p:cNvPr name="TextBox 12" id="12"/>
            <p:cNvSpPr txBox="true"/>
            <p:nvPr/>
          </p:nvSpPr>
          <p:spPr>
            <a:xfrm>
              <a:off x="169606" y="-28575"/>
              <a:ext cx="1469918" cy="76517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Gaps &amp; Opportunities</a:t>
              </a:r>
            </a:p>
          </p:txBody>
        </p:sp>
      </p:grpSp>
      <p:grpSp>
        <p:nvGrpSpPr>
          <p:cNvPr name="Group 13" id="13"/>
          <p:cNvGrpSpPr/>
          <p:nvPr/>
        </p:nvGrpSpPr>
        <p:grpSpPr>
          <a:xfrm rot="0">
            <a:off x="22944" y="3868721"/>
            <a:ext cx="4681175" cy="1927837"/>
            <a:chOff x="0" y="0"/>
            <a:chExt cx="2062351" cy="849333"/>
          </a:xfrm>
        </p:grpSpPr>
        <p:sp>
          <p:nvSpPr>
            <p:cNvPr name="Freeform 14" id="14"/>
            <p:cNvSpPr/>
            <p:nvPr/>
          </p:nvSpPr>
          <p:spPr>
            <a:xfrm flipH="false" flipV="false" rot="0">
              <a:off x="0" y="0"/>
              <a:ext cx="2062351" cy="849333"/>
            </a:xfrm>
            <a:custGeom>
              <a:avLst/>
              <a:gdLst/>
              <a:ahLst/>
              <a:cxnLst/>
              <a:rect r="r" b="b" t="t" l="l"/>
              <a:pathLst>
                <a:path h="849333" w="2062351">
                  <a:moveTo>
                    <a:pt x="1031175" y="0"/>
                  </a:moveTo>
                  <a:cubicBezTo>
                    <a:pt x="461673" y="0"/>
                    <a:pt x="0" y="190130"/>
                    <a:pt x="0" y="424667"/>
                  </a:cubicBezTo>
                  <a:cubicBezTo>
                    <a:pt x="0" y="659203"/>
                    <a:pt x="461673" y="849333"/>
                    <a:pt x="1031175" y="849333"/>
                  </a:cubicBezTo>
                  <a:cubicBezTo>
                    <a:pt x="1600678" y="849333"/>
                    <a:pt x="2062351" y="659203"/>
                    <a:pt x="2062351" y="424667"/>
                  </a:cubicBezTo>
                  <a:cubicBezTo>
                    <a:pt x="2062351" y="190130"/>
                    <a:pt x="1600678" y="0"/>
                    <a:pt x="1031175" y="0"/>
                  </a:cubicBezTo>
                  <a:close/>
                </a:path>
              </a:pathLst>
            </a:custGeom>
            <a:solidFill>
              <a:srgbClr val="709954"/>
            </a:solidFill>
          </p:spPr>
        </p:sp>
        <p:sp>
          <p:nvSpPr>
            <p:cNvPr name="TextBox 15" id="15"/>
            <p:cNvSpPr txBox="true"/>
            <p:nvPr/>
          </p:nvSpPr>
          <p:spPr>
            <a:xfrm>
              <a:off x="193345" y="-25150"/>
              <a:ext cx="1675660" cy="794858"/>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SA &amp; Stock Price Movements</a:t>
              </a:r>
            </a:p>
          </p:txBody>
        </p:sp>
      </p:grpSp>
      <p:grpSp>
        <p:nvGrpSpPr>
          <p:cNvPr name="Group 16" id="16"/>
          <p:cNvGrpSpPr/>
          <p:nvPr/>
        </p:nvGrpSpPr>
        <p:grpSpPr>
          <a:xfrm rot="0">
            <a:off x="13379604" y="5308295"/>
            <a:ext cx="4934748" cy="2777431"/>
            <a:chOff x="0" y="0"/>
            <a:chExt cx="1528492" cy="860283"/>
          </a:xfrm>
        </p:grpSpPr>
        <p:sp>
          <p:nvSpPr>
            <p:cNvPr name="Freeform 17" id="17"/>
            <p:cNvSpPr/>
            <p:nvPr/>
          </p:nvSpPr>
          <p:spPr>
            <a:xfrm flipH="false" flipV="false" rot="0">
              <a:off x="0" y="0"/>
              <a:ext cx="1528492" cy="860283"/>
            </a:xfrm>
            <a:custGeom>
              <a:avLst/>
              <a:gdLst/>
              <a:ahLst/>
              <a:cxnLst/>
              <a:rect r="r" b="b" t="t" l="l"/>
              <a:pathLst>
                <a:path h="860283" w="1528492">
                  <a:moveTo>
                    <a:pt x="764246" y="0"/>
                  </a:moveTo>
                  <a:cubicBezTo>
                    <a:pt x="342165" y="0"/>
                    <a:pt x="0" y="192581"/>
                    <a:pt x="0" y="430142"/>
                  </a:cubicBezTo>
                  <a:cubicBezTo>
                    <a:pt x="0" y="667702"/>
                    <a:pt x="342165" y="860283"/>
                    <a:pt x="764246" y="860283"/>
                  </a:cubicBezTo>
                  <a:cubicBezTo>
                    <a:pt x="1186327" y="860283"/>
                    <a:pt x="1528492" y="667702"/>
                    <a:pt x="1528492" y="430142"/>
                  </a:cubicBezTo>
                  <a:cubicBezTo>
                    <a:pt x="1528492" y="192581"/>
                    <a:pt x="1186327" y="0"/>
                    <a:pt x="764246" y="0"/>
                  </a:cubicBezTo>
                  <a:close/>
                </a:path>
              </a:pathLst>
            </a:custGeom>
            <a:solidFill>
              <a:srgbClr val="88ABC4"/>
            </a:solidFill>
          </p:spPr>
        </p:sp>
        <p:sp>
          <p:nvSpPr>
            <p:cNvPr name="TextBox 18" id="18"/>
            <p:cNvSpPr txBox="true"/>
            <p:nvPr/>
          </p:nvSpPr>
          <p:spPr>
            <a:xfrm>
              <a:off x="143296" y="-24123"/>
              <a:ext cx="1241900" cy="80375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Predictive Models for Stock Price Forecasting</a:t>
              </a:r>
            </a:p>
          </p:txBody>
        </p:sp>
      </p:grpSp>
      <p:sp>
        <p:nvSpPr>
          <p:cNvPr name="Freeform 19" id="19"/>
          <p:cNvSpPr/>
          <p:nvPr/>
        </p:nvSpPr>
        <p:spPr>
          <a:xfrm flipH="false" flipV="false" rot="0">
            <a:off x="11461663" y="797611"/>
            <a:ext cx="429358" cy="429358"/>
          </a:xfrm>
          <a:custGeom>
            <a:avLst/>
            <a:gdLst/>
            <a:ahLst/>
            <a:cxnLst/>
            <a:rect r="r" b="b" t="t" l="l"/>
            <a:pathLst>
              <a:path h="429358" w="429358">
                <a:moveTo>
                  <a:pt x="0" y="0"/>
                </a:moveTo>
                <a:lnTo>
                  <a:pt x="429358" y="0"/>
                </a:lnTo>
                <a:lnTo>
                  <a:pt x="429358" y="429358"/>
                </a:lnTo>
                <a:lnTo>
                  <a:pt x="0" y="429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36550" y="309028"/>
            <a:ext cx="11239792" cy="1463675"/>
          </a:xfrm>
          <a:prstGeom prst="rect">
            <a:avLst/>
          </a:prstGeom>
        </p:spPr>
        <p:txBody>
          <a:bodyPr anchor="t" rtlCol="false" tIns="0" lIns="0" bIns="0" rIns="0">
            <a:spAutoFit/>
          </a:bodyPr>
          <a:lstStyle/>
          <a:p>
            <a:pPr algn="l">
              <a:lnSpc>
                <a:spcPts val="11499"/>
              </a:lnSpc>
            </a:pPr>
            <a:r>
              <a:rPr lang="en-US" sz="9999">
                <a:solidFill>
                  <a:srgbClr val="317C47"/>
                </a:solidFill>
                <a:latin typeface="Prata"/>
                <a:ea typeface="Prata"/>
                <a:cs typeface="Prata"/>
                <a:sym typeface="Prata"/>
              </a:rPr>
              <a:t>Literature Review</a:t>
            </a:r>
          </a:p>
        </p:txBody>
      </p:sp>
      <p:grpSp>
        <p:nvGrpSpPr>
          <p:cNvPr name="Group 21" id="21"/>
          <p:cNvGrpSpPr/>
          <p:nvPr/>
        </p:nvGrpSpPr>
        <p:grpSpPr>
          <a:xfrm rot="0">
            <a:off x="4346798" y="6147695"/>
            <a:ext cx="8868928" cy="1098632"/>
            <a:chOff x="0" y="0"/>
            <a:chExt cx="11825237" cy="1464842"/>
          </a:xfrm>
        </p:grpSpPr>
        <p:sp>
          <p:nvSpPr>
            <p:cNvPr name="TextBox 22" id="22"/>
            <p:cNvSpPr txBox="true"/>
            <p:nvPr/>
          </p:nvSpPr>
          <p:spPr>
            <a:xfrm rot="0">
              <a:off x="0" y="0"/>
              <a:ext cx="11825237" cy="543571"/>
            </a:xfrm>
            <a:prstGeom prst="rect">
              <a:avLst/>
            </a:prstGeom>
          </p:spPr>
          <p:txBody>
            <a:bodyPr anchor="t" rtlCol="false" tIns="0" lIns="0" bIns="0" rIns="0">
              <a:spAutoFit/>
            </a:bodyPr>
            <a:lstStyle/>
            <a:p>
              <a:pPr algn="r">
                <a:lnSpc>
                  <a:spcPts val="3106"/>
                </a:lnSpc>
              </a:pPr>
              <a:r>
                <a:rPr lang="en-US" sz="2701">
                  <a:solidFill>
                    <a:srgbClr val="317C47"/>
                  </a:solidFill>
                  <a:latin typeface="Prata"/>
                  <a:ea typeface="Prata"/>
                  <a:cs typeface="Prata"/>
                  <a:sym typeface="Prata"/>
                </a:rPr>
                <a:t>Predictive Models for Stock Price Forecasting</a:t>
              </a:r>
            </a:p>
          </p:txBody>
        </p:sp>
        <p:sp>
          <p:nvSpPr>
            <p:cNvPr name="TextBox 23" id="23"/>
            <p:cNvSpPr txBox="true"/>
            <p:nvPr/>
          </p:nvSpPr>
          <p:spPr>
            <a:xfrm rot="0">
              <a:off x="658868" y="737979"/>
              <a:ext cx="10507500" cy="726863"/>
            </a:xfrm>
            <a:prstGeom prst="rect">
              <a:avLst/>
            </a:prstGeom>
          </p:spPr>
          <p:txBody>
            <a:bodyPr anchor="t" rtlCol="false" tIns="0" lIns="0" bIns="0" rIns="0">
              <a:spAutoFit/>
            </a:bodyPr>
            <a:lstStyle/>
            <a:p>
              <a:pPr algn="just">
                <a:lnSpc>
                  <a:spcPts val="2210"/>
                </a:lnSpc>
              </a:pPr>
              <a:r>
                <a:rPr lang="en-US" sz="1700">
                  <a:solidFill>
                    <a:srgbClr val="000000"/>
                  </a:solidFill>
                  <a:latin typeface="Open Sauce"/>
                  <a:ea typeface="Open Sauce"/>
                  <a:cs typeface="Open Sauce"/>
                  <a:sym typeface="Open Sauce"/>
                </a:rPr>
                <a:t>Sentiment analysis helps predict stock movements amidst market volatility.</a:t>
              </a:r>
            </a:p>
            <a:p>
              <a:pPr algn="just">
                <a:lnSpc>
                  <a:spcPts val="2210"/>
                </a:lnSpc>
              </a:pPr>
              <a:r>
                <a:rPr lang="en-US" sz="1700">
                  <a:solidFill>
                    <a:srgbClr val="000000"/>
                  </a:solidFill>
                  <a:latin typeface="Open Sauce"/>
                  <a:ea typeface="Open Sauce"/>
                  <a:cs typeface="Open Sauce"/>
                  <a:sym typeface="Open Sauce"/>
                </a:rPr>
                <a:t>Models tested such as LSTM &amp; GRU.</a:t>
              </a:r>
            </a:p>
          </p:txBody>
        </p:sp>
      </p:grpSp>
      <p:grpSp>
        <p:nvGrpSpPr>
          <p:cNvPr name="Group 24" id="24"/>
          <p:cNvGrpSpPr/>
          <p:nvPr/>
        </p:nvGrpSpPr>
        <p:grpSpPr>
          <a:xfrm rot="0">
            <a:off x="632240" y="1454049"/>
            <a:ext cx="12454754" cy="1927307"/>
            <a:chOff x="0" y="0"/>
            <a:chExt cx="16606339" cy="2569742"/>
          </a:xfrm>
        </p:grpSpPr>
        <p:sp>
          <p:nvSpPr>
            <p:cNvPr name="TextBox 25" id="25"/>
            <p:cNvSpPr txBox="true"/>
            <p:nvPr/>
          </p:nvSpPr>
          <p:spPr>
            <a:xfrm rot="0">
              <a:off x="140879" y="0"/>
              <a:ext cx="16465460" cy="543571"/>
            </a:xfrm>
            <a:prstGeom prst="rect">
              <a:avLst/>
            </a:prstGeom>
          </p:spPr>
          <p:txBody>
            <a:bodyPr anchor="t" rtlCol="false" tIns="0" lIns="0" bIns="0" rIns="0">
              <a:spAutoFit/>
            </a:bodyPr>
            <a:lstStyle/>
            <a:p>
              <a:pPr algn="r">
                <a:lnSpc>
                  <a:spcPts val="3106"/>
                </a:lnSpc>
              </a:pPr>
              <a:r>
                <a:rPr lang="en-US" sz="2701">
                  <a:solidFill>
                    <a:srgbClr val="317C47"/>
                  </a:solidFill>
                  <a:latin typeface="Prata"/>
                  <a:ea typeface="Prata"/>
                  <a:cs typeface="Prata"/>
                  <a:sym typeface="Prata"/>
                </a:rPr>
                <a:t>SA in Financial Market</a:t>
              </a:r>
            </a:p>
          </p:txBody>
        </p:sp>
        <p:sp>
          <p:nvSpPr>
            <p:cNvPr name="TextBox 26" id="26"/>
            <p:cNvSpPr txBox="true"/>
            <p:nvPr/>
          </p:nvSpPr>
          <p:spPr>
            <a:xfrm rot="0">
              <a:off x="0" y="737979"/>
              <a:ext cx="16606339" cy="18317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Tool for understanding and predicting market movements by using textual data from financial news, articles, and social media.</a:t>
              </a:r>
            </a:p>
            <a:p>
              <a:pPr algn="l">
                <a:lnSpc>
                  <a:spcPts val="2210"/>
                </a:lnSpc>
              </a:pPr>
              <a:r>
                <a:rPr lang="en-US" sz="1700">
                  <a:solidFill>
                    <a:srgbClr val="000000"/>
                  </a:solidFill>
                  <a:latin typeface="Open Sauce"/>
                  <a:ea typeface="Open Sauce"/>
                  <a:cs typeface="Open Sauce"/>
                  <a:sym typeface="Open Sauce"/>
                </a:rPr>
                <a:t>Using prominent models such as FinBERT and eXplainable Lexicons (XLex).</a:t>
              </a:r>
            </a:p>
            <a:p>
              <a:pPr algn="l">
                <a:lnSpc>
                  <a:spcPts val="2210"/>
                </a:lnSpc>
              </a:pPr>
              <a:r>
                <a:rPr lang="en-US" sz="1700">
                  <a:solidFill>
                    <a:srgbClr val="000000"/>
                  </a:solidFill>
                  <a:latin typeface="Open Sauce"/>
                  <a:ea typeface="Open Sauce"/>
                  <a:cs typeface="Open Sauce"/>
                  <a:sym typeface="Open Sauce"/>
                </a:rPr>
                <a:t>FinBERT: Effective but requires extensive data and computational resources; XLex: Combines lexicon-based methods and transformer models for better efficiency and interpretability.</a:t>
              </a:r>
            </a:p>
          </p:txBody>
        </p:sp>
      </p:grpSp>
      <p:grpSp>
        <p:nvGrpSpPr>
          <p:cNvPr name="Group 27" id="27"/>
          <p:cNvGrpSpPr/>
          <p:nvPr/>
        </p:nvGrpSpPr>
        <p:grpSpPr>
          <a:xfrm rot="0">
            <a:off x="4346798" y="8003582"/>
            <a:ext cx="10977927" cy="2203532"/>
            <a:chOff x="0" y="0"/>
            <a:chExt cx="14637236" cy="2938042"/>
          </a:xfrm>
        </p:grpSpPr>
        <p:sp>
          <p:nvSpPr>
            <p:cNvPr name="TextBox 28" id="28"/>
            <p:cNvSpPr txBox="true"/>
            <p:nvPr/>
          </p:nvSpPr>
          <p:spPr>
            <a:xfrm rot="0">
              <a:off x="0" y="0"/>
              <a:ext cx="14637236" cy="543571"/>
            </a:xfrm>
            <a:prstGeom prst="rect">
              <a:avLst/>
            </a:prstGeom>
          </p:spPr>
          <p:txBody>
            <a:bodyPr anchor="t" rtlCol="false" tIns="0" lIns="0" bIns="0" rIns="0">
              <a:spAutoFit/>
            </a:bodyPr>
            <a:lstStyle/>
            <a:p>
              <a:pPr algn="l">
                <a:lnSpc>
                  <a:spcPts val="3106"/>
                </a:lnSpc>
              </a:pPr>
              <a:r>
                <a:rPr lang="en-US" sz="2701">
                  <a:solidFill>
                    <a:srgbClr val="317C47"/>
                  </a:solidFill>
                  <a:latin typeface="Prata"/>
                  <a:ea typeface="Prata"/>
                  <a:cs typeface="Prata"/>
                  <a:sym typeface="Prata"/>
                </a:rPr>
                <a:t>Gaps &amp; Opportunities</a:t>
              </a:r>
            </a:p>
          </p:txBody>
        </p:sp>
        <p:sp>
          <p:nvSpPr>
            <p:cNvPr name="TextBox 29" id="29"/>
            <p:cNvSpPr txBox="true"/>
            <p:nvPr/>
          </p:nvSpPr>
          <p:spPr>
            <a:xfrm rot="0">
              <a:off x="656223" y="737979"/>
              <a:ext cx="13006146" cy="22000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Limited focus on sentiment in news article titles</a:t>
              </a:r>
            </a:p>
            <a:p>
              <a:pPr algn="l">
                <a:lnSpc>
                  <a:spcPts val="2210"/>
                </a:lnSpc>
              </a:pPr>
              <a:r>
                <a:rPr lang="en-US" sz="1700">
                  <a:solidFill>
                    <a:srgbClr val="000000"/>
                  </a:solidFill>
                  <a:latin typeface="Open Sauce"/>
                  <a:ea typeface="Open Sauce"/>
                  <a:cs typeface="Open Sauce"/>
                  <a:sym typeface="Open Sauce"/>
                </a:rPr>
                <a:t>Computational intensity of transformer models.</a:t>
              </a:r>
            </a:p>
            <a:p>
              <a:pPr algn="l">
                <a:lnSpc>
                  <a:spcPts val="2210"/>
                </a:lnSpc>
              </a:pPr>
              <a:r>
                <a:rPr lang="en-US" sz="1700">
                  <a:solidFill>
                    <a:srgbClr val="000000"/>
                  </a:solidFill>
                  <a:latin typeface="Open Sauce"/>
                  <a:ea typeface="Open Sauce"/>
                  <a:cs typeface="Open Sauce"/>
                  <a:sym typeface="Open Sauce"/>
                </a:rPr>
                <a:t>Research opportunities: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Analyzing news headlines.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Enhancing sentiment classification techniques.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Exploring new methodologies.</a:t>
              </a:r>
            </a:p>
          </p:txBody>
        </p:sp>
      </p:grpSp>
      <p:sp>
        <p:nvSpPr>
          <p:cNvPr name="TextBox 30" id="30"/>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Chapter-2</a:t>
            </a:r>
          </a:p>
        </p:txBody>
      </p:sp>
      <p:grpSp>
        <p:nvGrpSpPr>
          <p:cNvPr name="Group 31" id="31"/>
          <p:cNvGrpSpPr/>
          <p:nvPr/>
        </p:nvGrpSpPr>
        <p:grpSpPr>
          <a:xfrm rot="0">
            <a:off x="5017789" y="3729768"/>
            <a:ext cx="13041034" cy="2203532"/>
            <a:chOff x="0" y="0"/>
            <a:chExt cx="17388045" cy="2938042"/>
          </a:xfrm>
        </p:grpSpPr>
        <p:sp>
          <p:nvSpPr>
            <p:cNvPr name="TextBox 32" id="32"/>
            <p:cNvSpPr txBox="true"/>
            <p:nvPr/>
          </p:nvSpPr>
          <p:spPr>
            <a:xfrm rot="0">
              <a:off x="147510" y="0"/>
              <a:ext cx="17240535" cy="543571"/>
            </a:xfrm>
            <a:prstGeom prst="rect">
              <a:avLst/>
            </a:prstGeom>
          </p:spPr>
          <p:txBody>
            <a:bodyPr anchor="t" rtlCol="false" tIns="0" lIns="0" bIns="0" rIns="0">
              <a:spAutoFit/>
            </a:bodyPr>
            <a:lstStyle/>
            <a:p>
              <a:pPr algn="l">
                <a:lnSpc>
                  <a:spcPts val="3106"/>
                </a:lnSpc>
              </a:pPr>
              <a:r>
                <a:rPr lang="en-US" sz="2701">
                  <a:solidFill>
                    <a:srgbClr val="317C47"/>
                  </a:solidFill>
                  <a:latin typeface="Prata"/>
                  <a:ea typeface="Prata"/>
                  <a:cs typeface="Prata"/>
                  <a:sym typeface="Prata"/>
                </a:rPr>
                <a:t>SA with Stock Price Movements</a:t>
              </a:r>
            </a:p>
          </p:txBody>
        </p:sp>
        <p:sp>
          <p:nvSpPr>
            <p:cNvPr name="TextBox 33" id="33"/>
            <p:cNvSpPr txBox="true"/>
            <p:nvPr/>
          </p:nvSpPr>
          <p:spPr>
            <a:xfrm rot="0">
              <a:off x="0" y="737979"/>
              <a:ext cx="17388045" cy="22000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Investor sentiment significantly influences stock performance.</a:t>
              </a:r>
            </a:p>
            <a:p>
              <a:pPr algn="l">
                <a:lnSpc>
                  <a:spcPts val="2210"/>
                </a:lnSpc>
              </a:pPr>
              <a:r>
                <a:rPr lang="en-US" sz="1700">
                  <a:solidFill>
                    <a:srgbClr val="000000"/>
                  </a:solidFill>
                  <a:latin typeface="Open Sauce"/>
                  <a:ea typeface="Open Sauce"/>
                  <a:cs typeface="Open Sauce"/>
                  <a:sym typeface="Open Sauce"/>
                </a:rPr>
                <a:t>Models used: </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Long Short-Term Memory (LSTM)</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Gated Recurrent Units (GRU)</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Mixed frameworks</a:t>
              </a:r>
            </a:p>
            <a:p>
              <a:pPr algn="l">
                <a:lnSpc>
                  <a:spcPts val="221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7283034" y="925830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461663" y="797611"/>
            <a:ext cx="429358" cy="429358"/>
          </a:xfrm>
          <a:custGeom>
            <a:avLst/>
            <a:gdLst/>
            <a:ahLst/>
            <a:cxnLst/>
            <a:rect r="r" b="b" t="t" l="l"/>
            <a:pathLst>
              <a:path h="429358" w="429358">
                <a:moveTo>
                  <a:pt x="0" y="0"/>
                </a:moveTo>
                <a:lnTo>
                  <a:pt x="429358" y="0"/>
                </a:lnTo>
                <a:lnTo>
                  <a:pt x="429358" y="429358"/>
                </a:lnTo>
                <a:lnTo>
                  <a:pt x="0" y="429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6490" y="2304806"/>
            <a:ext cx="8139845" cy="7090064"/>
          </a:xfrm>
          <a:custGeom>
            <a:avLst/>
            <a:gdLst/>
            <a:ahLst/>
            <a:cxnLst/>
            <a:rect r="r" b="b" t="t" l="l"/>
            <a:pathLst>
              <a:path h="7090064" w="8139845">
                <a:moveTo>
                  <a:pt x="0" y="0"/>
                </a:moveTo>
                <a:lnTo>
                  <a:pt x="8139846" y="0"/>
                </a:lnTo>
                <a:lnTo>
                  <a:pt x="8139846" y="7090063"/>
                </a:lnTo>
                <a:lnTo>
                  <a:pt x="0" y="7090063"/>
                </a:lnTo>
                <a:lnTo>
                  <a:pt x="0" y="0"/>
                </a:lnTo>
                <a:close/>
              </a:path>
            </a:pathLst>
          </a:custGeom>
          <a:blipFill>
            <a:blip r:embed="rId13"/>
            <a:stretch>
              <a:fillRect l="0" t="0" r="0" b="0"/>
            </a:stretch>
          </a:blipFill>
        </p:spPr>
      </p:sp>
      <p:sp>
        <p:nvSpPr>
          <p:cNvPr name="Freeform 9" id="9"/>
          <p:cNvSpPr/>
          <p:nvPr/>
        </p:nvSpPr>
        <p:spPr>
          <a:xfrm flipH="false" flipV="false" rot="0">
            <a:off x="9239932" y="3598807"/>
            <a:ext cx="7425708" cy="774170"/>
          </a:xfrm>
          <a:custGeom>
            <a:avLst/>
            <a:gdLst/>
            <a:ahLst/>
            <a:cxnLst/>
            <a:rect r="r" b="b" t="t" l="l"/>
            <a:pathLst>
              <a:path h="774170" w="7425708">
                <a:moveTo>
                  <a:pt x="0" y="0"/>
                </a:moveTo>
                <a:lnTo>
                  <a:pt x="7425707" y="0"/>
                </a:lnTo>
                <a:lnTo>
                  <a:pt x="7425707" y="774169"/>
                </a:lnTo>
                <a:lnTo>
                  <a:pt x="0" y="774169"/>
                </a:lnTo>
                <a:lnTo>
                  <a:pt x="0" y="0"/>
                </a:lnTo>
                <a:close/>
              </a:path>
            </a:pathLst>
          </a:custGeom>
          <a:blipFill>
            <a:blip r:embed="rId14"/>
            <a:stretch>
              <a:fillRect l="0" t="0" r="0" b="0"/>
            </a:stretch>
          </a:blipFill>
        </p:spPr>
      </p:sp>
      <p:sp>
        <p:nvSpPr>
          <p:cNvPr name="Freeform 10" id="10"/>
          <p:cNvSpPr/>
          <p:nvPr/>
        </p:nvSpPr>
        <p:spPr>
          <a:xfrm flipH="false" flipV="false" rot="0">
            <a:off x="9239932" y="3896075"/>
            <a:ext cx="7425708" cy="5065676"/>
          </a:xfrm>
          <a:custGeom>
            <a:avLst/>
            <a:gdLst/>
            <a:ahLst/>
            <a:cxnLst/>
            <a:rect r="r" b="b" t="t" l="l"/>
            <a:pathLst>
              <a:path h="5065676" w="7425708">
                <a:moveTo>
                  <a:pt x="0" y="0"/>
                </a:moveTo>
                <a:lnTo>
                  <a:pt x="7425707" y="0"/>
                </a:lnTo>
                <a:lnTo>
                  <a:pt x="7425707" y="5065676"/>
                </a:lnTo>
                <a:lnTo>
                  <a:pt x="0" y="5065676"/>
                </a:lnTo>
                <a:lnTo>
                  <a:pt x="0" y="0"/>
                </a:lnTo>
                <a:close/>
              </a:path>
            </a:pathLst>
          </a:custGeom>
          <a:blipFill>
            <a:blip r:embed="rId15"/>
            <a:stretch>
              <a:fillRect l="0" t="0" r="0" b="0"/>
            </a:stretch>
          </a:blipFill>
        </p:spPr>
      </p:sp>
      <p:sp>
        <p:nvSpPr>
          <p:cNvPr name="TextBox 11" id="11"/>
          <p:cNvSpPr txBox="true"/>
          <p:nvPr/>
        </p:nvSpPr>
        <p:spPr>
          <a:xfrm rot="0">
            <a:off x="436550" y="309028"/>
            <a:ext cx="11239792" cy="1463675"/>
          </a:xfrm>
          <a:prstGeom prst="rect">
            <a:avLst/>
          </a:prstGeom>
        </p:spPr>
        <p:txBody>
          <a:bodyPr anchor="t" rtlCol="false" tIns="0" lIns="0" bIns="0" rIns="0">
            <a:spAutoFit/>
          </a:bodyPr>
          <a:lstStyle/>
          <a:p>
            <a:pPr algn="l">
              <a:lnSpc>
                <a:spcPts val="11499"/>
              </a:lnSpc>
            </a:pPr>
            <a:r>
              <a:rPr lang="en-US" sz="9999">
                <a:solidFill>
                  <a:srgbClr val="317C47"/>
                </a:solidFill>
                <a:latin typeface="Prata"/>
                <a:ea typeface="Prata"/>
                <a:cs typeface="Prata"/>
                <a:sym typeface="Prata"/>
              </a:rPr>
              <a:t>Literature Review</a:t>
            </a:r>
          </a:p>
        </p:txBody>
      </p:sp>
      <p:sp>
        <p:nvSpPr>
          <p:cNvPr name="TextBox 12" id="12"/>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sp>
        <p:nvSpPr>
          <p:cNvPr name="TextBox 3" id="3"/>
          <p:cNvSpPr txBox="true"/>
          <p:nvPr/>
        </p:nvSpPr>
        <p:spPr>
          <a:xfrm rot="0">
            <a:off x="797826" y="871903"/>
            <a:ext cx="4788456" cy="2588259"/>
          </a:xfrm>
          <a:prstGeom prst="rect">
            <a:avLst/>
          </a:prstGeom>
        </p:spPr>
        <p:txBody>
          <a:bodyPr anchor="t" rtlCol="false" tIns="0" lIns="0" bIns="0" rIns="0">
            <a:spAutoFit/>
          </a:bodyPr>
          <a:lstStyle/>
          <a:p>
            <a:pPr algn="l" marL="0" indent="0" lvl="0">
              <a:lnSpc>
                <a:spcPts val="10069"/>
              </a:lnSpc>
            </a:pPr>
            <a:r>
              <a:rPr lang="en-US" sz="9499">
                <a:solidFill>
                  <a:srgbClr val="2E5187"/>
                </a:solidFill>
                <a:latin typeface="Amatic SC Bold"/>
                <a:ea typeface="Amatic SC Bold"/>
                <a:cs typeface="Amatic SC Bold"/>
                <a:sym typeface="Amatic SC Bold"/>
              </a:rPr>
              <a:t>Research Framework</a:t>
            </a:r>
          </a:p>
        </p:txBody>
      </p:sp>
      <p:sp>
        <p:nvSpPr>
          <p:cNvPr name="TextBox 4" id="4"/>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
        <p:nvSpPr>
          <p:cNvPr name="Freeform 5" id="5"/>
          <p:cNvSpPr/>
          <p:nvPr/>
        </p:nvSpPr>
        <p:spPr>
          <a:xfrm flipH="false" flipV="false" rot="0">
            <a:off x="5294534" y="0"/>
            <a:ext cx="9881758" cy="10386358"/>
          </a:xfrm>
          <a:custGeom>
            <a:avLst/>
            <a:gdLst/>
            <a:ahLst/>
            <a:cxnLst/>
            <a:rect r="r" b="b" t="t" l="l"/>
            <a:pathLst>
              <a:path h="10386358" w="9881758">
                <a:moveTo>
                  <a:pt x="0" y="0"/>
                </a:moveTo>
                <a:lnTo>
                  <a:pt x="9881758" y="0"/>
                </a:lnTo>
                <a:lnTo>
                  <a:pt x="9881758" y="10386358"/>
                </a:lnTo>
                <a:lnTo>
                  <a:pt x="0" y="10386358"/>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78012" y="1520824"/>
            <a:ext cx="17931975" cy="8517688"/>
          </a:xfrm>
          <a:custGeom>
            <a:avLst/>
            <a:gdLst/>
            <a:ahLst/>
            <a:cxnLst/>
            <a:rect r="r" b="b" t="t" l="l"/>
            <a:pathLst>
              <a:path h="8517688" w="17931975">
                <a:moveTo>
                  <a:pt x="0" y="0"/>
                </a:moveTo>
                <a:lnTo>
                  <a:pt x="17931976" y="0"/>
                </a:lnTo>
                <a:lnTo>
                  <a:pt x="17931976" y="8517688"/>
                </a:lnTo>
                <a:lnTo>
                  <a:pt x="0" y="8517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1879" y="180975"/>
            <a:ext cx="16624242"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Research Methodology</a:t>
            </a:r>
          </a:p>
        </p:txBody>
      </p:sp>
      <p:sp>
        <p:nvSpPr>
          <p:cNvPr name="TextBox 4" id="4"/>
          <p:cNvSpPr txBox="true"/>
          <p:nvPr/>
        </p:nvSpPr>
        <p:spPr>
          <a:xfrm rot="0">
            <a:off x="1195673" y="1980841"/>
            <a:ext cx="6989192" cy="854075"/>
          </a:xfrm>
          <a:prstGeom prst="rect">
            <a:avLst/>
          </a:prstGeom>
        </p:spPr>
        <p:txBody>
          <a:bodyPr anchor="t" rtlCol="false" tIns="0" lIns="0" bIns="0" rIns="0">
            <a:spAutoFit/>
          </a:bodyPr>
          <a:lstStyle/>
          <a:p>
            <a:pPr algn="ctr">
              <a:lnSpc>
                <a:spcPts val="6999"/>
              </a:lnSpc>
            </a:pPr>
            <a:r>
              <a:rPr lang="en-US" sz="4999">
                <a:solidFill>
                  <a:srgbClr val="000000"/>
                </a:solidFill>
                <a:latin typeface="Canva Sans"/>
                <a:ea typeface="Canva Sans"/>
                <a:cs typeface="Canva Sans"/>
                <a:sym typeface="Canva Sans"/>
              </a:rPr>
              <a:t>Quantitative Approach</a:t>
            </a:r>
          </a:p>
        </p:txBody>
      </p:sp>
      <p:sp>
        <p:nvSpPr>
          <p:cNvPr name="TextBox 5" id="5"/>
          <p:cNvSpPr txBox="true"/>
          <p:nvPr/>
        </p:nvSpPr>
        <p:spPr>
          <a:xfrm rot="0">
            <a:off x="10555043" y="2015919"/>
            <a:ext cx="652105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a:ea typeface="Canva Sans"/>
                <a:cs typeface="Canva Sans"/>
                <a:sym typeface="Canva Sans"/>
              </a:rPr>
              <a:t>Qualitative Approach</a:t>
            </a:r>
          </a:p>
        </p:txBody>
      </p:sp>
      <p:sp>
        <p:nvSpPr>
          <p:cNvPr name="TextBox 6" id="6"/>
          <p:cNvSpPr txBox="true"/>
          <p:nvPr/>
        </p:nvSpPr>
        <p:spPr>
          <a:xfrm rot="0">
            <a:off x="454625" y="3431763"/>
            <a:ext cx="8471289" cy="6145537"/>
          </a:xfrm>
          <a:prstGeom prst="rect">
            <a:avLst/>
          </a:prstGeom>
        </p:spPr>
        <p:txBody>
          <a:bodyPr anchor="t" rtlCol="false" tIns="0" lIns="0" bIns="0" rIns="0">
            <a:spAutoFit/>
          </a:bodyPr>
          <a:lstStyle/>
          <a:p>
            <a:pPr algn="just">
              <a:lnSpc>
                <a:spcPts val="4094"/>
              </a:lnSpc>
            </a:pPr>
            <a:r>
              <a:rPr lang="en-US" sz="2924">
                <a:solidFill>
                  <a:srgbClr val="000000"/>
                </a:solidFill>
                <a:latin typeface="Canva Sans Bold"/>
                <a:ea typeface="Canva Sans Bold"/>
                <a:cs typeface="Canva Sans Bold"/>
                <a:sym typeface="Canva Sans Bold"/>
              </a:rPr>
              <a:t>Data Collection: </a:t>
            </a:r>
          </a:p>
          <a:p>
            <a:pPr algn="just">
              <a:lnSpc>
                <a:spcPts val="4094"/>
              </a:lnSpc>
            </a:pPr>
            <a:r>
              <a:rPr lang="en-US" sz="2924">
                <a:solidFill>
                  <a:srgbClr val="000000"/>
                </a:solidFill>
                <a:latin typeface="Canva Sans"/>
                <a:ea typeface="Canva Sans"/>
                <a:cs typeface="Canva Sans"/>
                <a:sym typeface="Canva Sans"/>
              </a:rPr>
              <a:t>Uses news headlines from reputable Malaysian sources and historical stock prices over five years.</a:t>
            </a:r>
          </a:p>
          <a:p>
            <a:pPr algn="just">
              <a:lnSpc>
                <a:spcPts val="4094"/>
              </a:lnSpc>
            </a:pPr>
            <a:r>
              <a:rPr lang="en-US" sz="2924">
                <a:solidFill>
                  <a:srgbClr val="000000"/>
                </a:solidFill>
                <a:latin typeface="Canva Sans Bold"/>
                <a:ea typeface="Canva Sans Bold"/>
                <a:cs typeface="Canva Sans Bold"/>
                <a:sym typeface="Canva Sans Bold"/>
              </a:rPr>
              <a:t>Sentiment Analysis: </a:t>
            </a:r>
          </a:p>
          <a:p>
            <a:pPr algn="just">
              <a:lnSpc>
                <a:spcPts val="4094"/>
              </a:lnSpc>
            </a:pPr>
            <a:r>
              <a:rPr lang="en-US" sz="2924">
                <a:solidFill>
                  <a:srgbClr val="000000"/>
                </a:solidFill>
                <a:latin typeface="Canva Sans"/>
                <a:ea typeface="Canva Sans"/>
                <a:cs typeface="Canva Sans"/>
                <a:sym typeface="Canva Sans"/>
              </a:rPr>
              <a:t>Employs both traditional algorithms and advanced machine learning models to classify sentiment in news headlines.</a:t>
            </a:r>
          </a:p>
          <a:p>
            <a:pPr algn="just">
              <a:lnSpc>
                <a:spcPts val="4094"/>
              </a:lnSpc>
            </a:pPr>
            <a:r>
              <a:rPr lang="en-US" sz="2924">
                <a:solidFill>
                  <a:srgbClr val="000000"/>
                </a:solidFill>
                <a:latin typeface="Canva Sans Bold"/>
                <a:ea typeface="Canva Sans Bold"/>
                <a:cs typeface="Canva Sans Bold"/>
                <a:sym typeface="Canva Sans Bold"/>
              </a:rPr>
              <a:t>Stock Price Prediction Models: </a:t>
            </a:r>
          </a:p>
          <a:p>
            <a:pPr algn="just">
              <a:lnSpc>
                <a:spcPts val="4094"/>
              </a:lnSpc>
            </a:pPr>
            <a:r>
              <a:rPr lang="en-US" sz="2924">
                <a:solidFill>
                  <a:srgbClr val="000000"/>
                </a:solidFill>
                <a:latin typeface="Canva Sans"/>
                <a:ea typeface="Canva Sans"/>
                <a:cs typeface="Canva Sans"/>
                <a:sym typeface="Canva Sans"/>
              </a:rPr>
              <a:t>Analyzes the relationship between news sentiment and stock prices using models like ARIMA, LSTM, and GRU.</a:t>
            </a:r>
          </a:p>
        </p:txBody>
      </p:sp>
      <p:sp>
        <p:nvSpPr>
          <p:cNvPr name="TextBox 7" id="7"/>
          <p:cNvSpPr txBox="true"/>
          <p:nvPr/>
        </p:nvSpPr>
        <p:spPr>
          <a:xfrm rot="0">
            <a:off x="9292597" y="3412713"/>
            <a:ext cx="8535077" cy="478091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Bold"/>
                <a:ea typeface="Canva Sans Bold"/>
                <a:cs typeface="Canva Sans Bold"/>
                <a:sym typeface="Canva Sans Bold"/>
              </a:rPr>
              <a:t>Interviews with Financial Experts: </a:t>
            </a:r>
          </a:p>
          <a:p>
            <a:pPr algn="just">
              <a:lnSpc>
                <a:spcPts val="4759"/>
              </a:lnSpc>
            </a:pPr>
            <a:r>
              <a:rPr lang="en-US" sz="3399">
                <a:solidFill>
                  <a:srgbClr val="000000"/>
                </a:solidFill>
                <a:latin typeface="Canva Sans"/>
                <a:ea typeface="Canva Sans"/>
                <a:cs typeface="Canva Sans"/>
                <a:sym typeface="Canva Sans"/>
              </a:rPr>
              <a:t>Gathers insights from professionals on sentiment analysis in stock price forecasting.</a:t>
            </a:r>
          </a:p>
          <a:p>
            <a:pPr algn="just">
              <a:lnSpc>
                <a:spcPts val="4759"/>
              </a:lnSpc>
            </a:pPr>
            <a:r>
              <a:rPr lang="en-US" sz="3399">
                <a:solidFill>
                  <a:srgbClr val="000000"/>
                </a:solidFill>
                <a:latin typeface="Canva Sans Bold"/>
                <a:ea typeface="Canva Sans Bold"/>
                <a:cs typeface="Canva Sans Bold"/>
                <a:sym typeface="Canva Sans Bold"/>
              </a:rPr>
              <a:t>Content Analysis of News Articles: </a:t>
            </a:r>
          </a:p>
          <a:p>
            <a:pPr algn="just">
              <a:lnSpc>
                <a:spcPts val="4759"/>
              </a:lnSpc>
            </a:pPr>
            <a:r>
              <a:rPr lang="en-US" sz="3399">
                <a:solidFill>
                  <a:srgbClr val="000000"/>
                </a:solidFill>
                <a:latin typeface="Canva Sans"/>
                <a:ea typeface="Canva Sans"/>
                <a:cs typeface="Canva Sans"/>
                <a:sym typeface="Canva Sans"/>
              </a:rPr>
              <a:t>Provides deeper understanding by analyzing full text of selected news articles.</a:t>
            </a:r>
          </a:p>
        </p:txBody>
      </p:sp>
      <p:sp>
        <p:nvSpPr>
          <p:cNvPr name="TextBox 8" id="8"/>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sp>
        <p:nvSpPr>
          <p:cNvPr name="TextBox 3" id="3"/>
          <p:cNvSpPr txBox="true"/>
          <p:nvPr/>
        </p:nvSpPr>
        <p:spPr>
          <a:xfrm rot="0">
            <a:off x="328062" y="871903"/>
            <a:ext cx="2991901" cy="1311909"/>
          </a:xfrm>
          <a:prstGeom prst="rect">
            <a:avLst/>
          </a:prstGeom>
        </p:spPr>
        <p:txBody>
          <a:bodyPr anchor="t" rtlCol="false" tIns="0" lIns="0" bIns="0" rIns="0">
            <a:spAutoFit/>
          </a:bodyPr>
          <a:lstStyle/>
          <a:p>
            <a:pPr algn="l" marL="0" indent="0" lvl="0">
              <a:lnSpc>
                <a:spcPts val="10069"/>
              </a:lnSpc>
            </a:pPr>
            <a:r>
              <a:rPr lang="en-US" sz="9499">
                <a:solidFill>
                  <a:srgbClr val="2E5187"/>
                </a:solidFill>
                <a:latin typeface="Amatic SC Bold"/>
                <a:ea typeface="Amatic SC Bold"/>
                <a:cs typeface="Amatic SC Bold"/>
                <a:sym typeface="Amatic SC Bold"/>
              </a:rPr>
              <a:t>Datasets</a:t>
            </a:r>
          </a:p>
        </p:txBody>
      </p:sp>
      <p:grpSp>
        <p:nvGrpSpPr>
          <p:cNvPr name="Group 4" id="4"/>
          <p:cNvGrpSpPr/>
          <p:nvPr/>
        </p:nvGrpSpPr>
        <p:grpSpPr>
          <a:xfrm rot="0">
            <a:off x="1379351" y="3936412"/>
            <a:ext cx="16760949" cy="639918"/>
            <a:chOff x="0" y="0"/>
            <a:chExt cx="22347932" cy="853224"/>
          </a:xfrm>
        </p:grpSpPr>
        <p:sp>
          <p:nvSpPr>
            <p:cNvPr name="TextBox 5" id="5"/>
            <p:cNvSpPr txBox="true"/>
            <p:nvPr/>
          </p:nvSpPr>
          <p:spPr>
            <a:xfrm rot="0">
              <a:off x="1953791" y="-644525"/>
              <a:ext cx="20394141" cy="2202053"/>
            </a:xfrm>
            <a:prstGeom prst="rect">
              <a:avLst/>
            </a:prstGeom>
          </p:spPr>
          <p:txBody>
            <a:bodyPr anchor="t" rtlCol="false" tIns="0" lIns="0" bIns="0" rIns="0">
              <a:spAutoFit/>
            </a:bodyPr>
            <a:lstStyle/>
            <a:p>
              <a:pPr algn="l">
                <a:lnSpc>
                  <a:spcPts val="4242"/>
                </a:lnSpc>
              </a:pPr>
              <a:r>
                <a:rPr lang="en-US" sz="4200">
                  <a:solidFill>
                    <a:srgbClr val="2E5187"/>
                  </a:solidFill>
                  <a:latin typeface="Canva Student Font"/>
                  <a:ea typeface="Canva Student Font"/>
                  <a:cs typeface="Canva Student Font"/>
                  <a:sym typeface="Canva Student Font"/>
                </a:rPr>
                <a:t>Textual Data - Full text of the news articles.</a:t>
              </a:r>
            </a:p>
            <a:p>
              <a:pPr algn="l">
                <a:lnSpc>
                  <a:spcPts val="4242"/>
                </a:lnSpc>
              </a:pPr>
              <a:r>
                <a:rPr lang="en-US" sz="4200">
                  <a:solidFill>
                    <a:srgbClr val="2E5187"/>
                  </a:solidFill>
                  <a:latin typeface="Canva Student Font"/>
                  <a:ea typeface="Canva Student Font"/>
                  <a:cs typeface="Canva Student Font"/>
                  <a:sym typeface="Canva Student Font"/>
                </a:rPr>
                <a:t>News websites such as Malaysiakini, The New York Times, The Washington Post, BBC, CNN provide APIs or their article content available for download.</a:t>
              </a:r>
            </a:p>
          </p:txBody>
        </p:sp>
        <p:sp>
          <p:nvSpPr>
            <p:cNvPr name="TextBox 6" id="6"/>
            <p:cNvSpPr txBox="true"/>
            <p:nvPr/>
          </p:nvSpPr>
          <p:spPr>
            <a:xfrm rot="0">
              <a:off x="0" y="66675"/>
              <a:ext cx="1287202" cy="779653"/>
            </a:xfrm>
            <a:prstGeom prst="rect">
              <a:avLst/>
            </a:prstGeom>
          </p:spPr>
          <p:txBody>
            <a:bodyPr anchor="t" rtlCol="false" tIns="0" lIns="0" bIns="0" rIns="0">
              <a:spAutoFit/>
            </a:bodyPr>
            <a:lstStyle/>
            <a:p>
              <a:pPr algn="ctr">
                <a:lnSpc>
                  <a:spcPts val="4242"/>
                </a:lnSpc>
              </a:pPr>
              <a:r>
                <a:rPr lang="en-US" sz="4200">
                  <a:solidFill>
                    <a:srgbClr val="2E5187"/>
                  </a:solidFill>
                  <a:latin typeface="Canva Student Font"/>
                  <a:ea typeface="Canva Student Font"/>
                  <a:cs typeface="Canva Student Font"/>
                  <a:sym typeface="Canva Student Font"/>
                </a:rPr>
                <a:t>01</a:t>
              </a:r>
            </a:p>
          </p:txBody>
        </p:sp>
      </p:grpSp>
      <p:grpSp>
        <p:nvGrpSpPr>
          <p:cNvPr name="Group 7" id="7"/>
          <p:cNvGrpSpPr/>
          <p:nvPr/>
        </p:nvGrpSpPr>
        <p:grpSpPr>
          <a:xfrm rot="0">
            <a:off x="722707" y="6669122"/>
            <a:ext cx="17109058" cy="687280"/>
            <a:chOff x="0" y="0"/>
            <a:chExt cx="22812078" cy="916374"/>
          </a:xfrm>
        </p:grpSpPr>
        <p:sp>
          <p:nvSpPr>
            <p:cNvPr name="TextBox 8" id="8"/>
            <p:cNvSpPr txBox="true"/>
            <p:nvPr/>
          </p:nvSpPr>
          <p:spPr>
            <a:xfrm rot="0">
              <a:off x="1994369" y="-681514"/>
              <a:ext cx="20817708" cy="1583195"/>
            </a:xfrm>
            <a:prstGeom prst="rect">
              <a:avLst/>
            </a:prstGeom>
          </p:spPr>
          <p:txBody>
            <a:bodyPr anchor="t" rtlCol="false" tIns="0" lIns="0" bIns="0" rIns="0">
              <a:spAutoFit/>
            </a:bodyPr>
            <a:lstStyle/>
            <a:p>
              <a:pPr algn="l">
                <a:lnSpc>
                  <a:spcPts val="4519"/>
                </a:lnSpc>
              </a:pPr>
              <a:r>
                <a:rPr lang="en-US" sz="4474">
                  <a:solidFill>
                    <a:srgbClr val="2E5187"/>
                  </a:solidFill>
                  <a:latin typeface="Canva Student Font"/>
                  <a:ea typeface="Canva Student Font"/>
                  <a:cs typeface="Canva Student Font"/>
                  <a:sym typeface="Canva Student Font"/>
                </a:rPr>
                <a:t>Sentiment Analysis Scores - Numerical score from ML model or Sentiment score from Lexicon-based approach (AFINN, VADER or NRC Emotion Lexicon)</a:t>
              </a:r>
            </a:p>
          </p:txBody>
        </p:sp>
        <p:sp>
          <p:nvSpPr>
            <p:cNvPr name="TextBox 9" id="9"/>
            <p:cNvSpPr txBox="true"/>
            <p:nvPr/>
          </p:nvSpPr>
          <p:spPr>
            <a:xfrm rot="0">
              <a:off x="0" y="76200"/>
              <a:ext cx="1313936" cy="825480"/>
            </a:xfrm>
            <a:prstGeom prst="rect">
              <a:avLst/>
            </a:prstGeom>
          </p:spPr>
          <p:txBody>
            <a:bodyPr anchor="t" rtlCol="false" tIns="0" lIns="0" bIns="0" rIns="0">
              <a:spAutoFit/>
            </a:bodyPr>
            <a:lstStyle/>
            <a:p>
              <a:pPr algn="ctr" marL="0" indent="0" lvl="1">
                <a:lnSpc>
                  <a:spcPts val="4519"/>
                </a:lnSpc>
                <a:spcBef>
                  <a:spcPct val="0"/>
                </a:spcBef>
              </a:pPr>
              <a:r>
                <a:rPr lang="en-US" sz="4474" u="none">
                  <a:solidFill>
                    <a:srgbClr val="2E5187"/>
                  </a:solidFill>
                  <a:latin typeface="Canva Student Font"/>
                  <a:ea typeface="Canva Student Font"/>
                  <a:cs typeface="Canva Student Font"/>
                  <a:sym typeface="Canva Student Font"/>
                </a:rPr>
                <a:t>02</a:t>
              </a:r>
            </a:p>
          </p:txBody>
        </p:sp>
      </p:grpSp>
      <p:grpSp>
        <p:nvGrpSpPr>
          <p:cNvPr name="Group 10" id="10"/>
          <p:cNvGrpSpPr/>
          <p:nvPr/>
        </p:nvGrpSpPr>
        <p:grpSpPr>
          <a:xfrm rot="0">
            <a:off x="0" y="8669055"/>
            <a:ext cx="17831765" cy="1178490"/>
            <a:chOff x="0" y="0"/>
            <a:chExt cx="23775687" cy="1571319"/>
          </a:xfrm>
        </p:grpSpPr>
        <p:sp>
          <p:nvSpPr>
            <p:cNvPr name="TextBox 11" id="11"/>
            <p:cNvSpPr txBox="true"/>
            <p:nvPr/>
          </p:nvSpPr>
          <p:spPr>
            <a:xfrm rot="0">
              <a:off x="2078614" y="66675"/>
              <a:ext cx="21697073" cy="1490853"/>
            </a:xfrm>
            <a:prstGeom prst="rect">
              <a:avLst/>
            </a:prstGeom>
          </p:spPr>
          <p:txBody>
            <a:bodyPr anchor="t" rtlCol="false" tIns="0" lIns="0" bIns="0" rIns="0">
              <a:spAutoFit/>
            </a:bodyPr>
            <a:lstStyle/>
            <a:p>
              <a:pPr algn="l">
                <a:lnSpc>
                  <a:spcPts val="4242"/>
                </a:lnSpc>
              </a:pPr>
              <a:r>
                <a:rPr lang="en-US" sz="4200">
                  <a:solidFill>
                    <a:srgbClr val="2E5187"/>
                  </a:solidFill>
                  <a:latin typeface="Canva Student Font"/>
                  <a:ea typeface="Canva Student Font"/>
                  <a:cs typeface="Canva Student Font"/>
                  <a:sym typeface="Canva Student Font"/>
                </a:rPr>
                <a:t>Metadata - Names of the authors of the articles, dates and times by </a:t>
              </a:r>
              <a:r>
                <a:rPr lang="en-US" sz="4200">
                  <a:solidFill>
                    <a:srgbClr val="2E5187"/>
                  </a:solidFill>
                  <a:latin typeface="Canva Student Font"/>
                  <a:ea typeface="Canva Student Font"/>
                  <a:cs typeface="Canva Student Font"/>
                  <a:sym typeface="Canva Student Font"/>
                </a:rPr>
                <a:t>Web Scraping or news aggregators.</a:t>
              </a:r>
            </a:p>
          </p:txBody>
        </p:sp>
        <p:sp>
          <p:nvSpPr>
            <p:cNvPr name="TextBox 12" id="12"/>
            <p:cNvSpPr txBox="true"/>
            <p:nvPr/>
          </p:nvSpPr>
          <p:spPr>
            <a:xfrm rot="0">
              <a:off x="0" y="-644525"/>
              <a:ext cx="1369438" cy="1490853"/>
            </a:xfrm>
            <a:prstGeom prst="rect">
              <a:avLst/>
            </a:prstGeom>
          </p:spPr>
          <p:txBody>
            <a:bodyPr anchor="t" rtlCol="false" tIns="0" lIns="0" bIns="0" rIns="0">
              <a:spAutoFit/>
            </a:bodyPr>
            <a:lstStyle/>
            <a:p>
              <a:pPr algn="ctr">
                <a:lnSpc>
                  <a:spcPts val="4242"/>
                </a:lnSpc>
              </a:pPr>
            </a:p>
            <a:p>
              <a:pPr algn="ctr" marL="0" indent="0" lvl="1">
                <a:lnSpc>
                  <a:spcPts val="4242"/>
                </a:lnSpc>
                <a:spcBef>
                  <a:spcPct val="0"/>
                </a:spcBef>
              </a:pPr>
              <a:r>
                <a:rPr lang="en-US" sz="4200" u="none">
                  <a:solidFill>
                    <a:srgbClr val="2E5187"/>
                  </a:solidFill>
                  <a:latin typeface="Canva Student Font"/>
                  <a:ea typeface="Canva Student Font"/>
                  <a:cs typeface="Canva Student Font"/>
                  <a:sym typeface="Canva Student Font"/>
                </a:rPr>
                <a:t>03</a:t>
              </a:r>
            </a:p>
          </p:txBody>
        </p:sp>
      </p:grpSp>
      <p:sp>
        <p:nvSpPr>
          <p:cNvPr name="TextBox 13" id="1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1876425"/>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analyze the nuanced impact of specific sentiments expressed in financial news headlines on stock price movements within the Malaysian stock market context.</a:t>
            </a:r>
          </a:p>
        </p:txBody>
      </p:sp>
      <p:sp>
        <p:nvSpPr>
          <p:cNvPr name="TextBox 9" id="9"/>
          <p:cNvSpPr txBox="true"/>
          <p:nvPr/>
        </p:nvSpPr>
        <p:spPr>
          <a:xfrm rot="0">
            <a:off x="1257159" y="4500553"/>
            <a:ext cx="3866600" cy="1552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How does the specific sentiment expressed in financial news headlines impact the movement of stock prices in Malaysia?</a:t>
            </a:r>
          </a:p>
        </p:txBody>
      </p:sp>
      <p:sp>
        <p:nvSpPr>
          <p:cNvPr name="TextBox 10" id="10"/>
          <p:cNvSpPr txBox="true"/>
          <p:nvPr/>
        </p:nvSpPr>
        <p:spPr>
          <a:xfrm rot="0">
            <a:off x="10359308" y="3753863"/>
            <a:ext cx="7255452"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Conduct sentiment classification at the sentence level, categorizing each sentence in the news headlines as positive, negative, or neutral.</a:t>
            </a:r>
          </a:p>
          <a:p>
            <a:pPr algn="just">
              <a:lnSpc>
                <a:spcPts val="3299"/>
              </a:lnSpc>
            </a:pPr>
            <a:r>
              <a:rPr lang="en-US" sz="2999">
                <a:solidFill>
                  <a:srgbClr val="2E5187"/>
                </a:solidFill>
                <a:latin typeface="Canva Student Font"/>
                <a:ea typeface="Canva Student Font"/>
                <a:cs typeface="Canva Student Font"/>
                <a:sym typeface="Canva Student Font"/>
              </a:rPr>
              <a:t>• Employ both traditional sentiment analysis algorithms (e.g., Naive Bayes, Lexicon-based) and advanced machine learning models (e.g., LSTM networks) to capture the granular-level sentiment expressed in the news headlines.</a:t>
            </a:r>
          </a:p>
          <a:p>
            <a:pPr algn="just">
              <a:lnSpc>
                <a:spcPts val="3299"/>
              </a:lnSpc>
            </a:pPr>
            <a:r>
              <a:rPr lang="en-US" sz="2999">
                <a:solidFill>
                  <a:srgbClr val="2E5187"/>
                </a:solidFill>
                <a:latin typeface="Canva Student Font"/>
                <a:ea typeface="Canva Student Font"/>
                <a:cs typeface="Canva Student Font"/>
                <a:sym typeface="Canva Student Font"/>
              </a:rPr>
              <a:t>• Investigate the relationship between the classified sentiment and the corresponding stock price movements to uncover the nuanced impact of specific sentiments.</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1.</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3733800"/>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evaluate and contrast the predictive capabilities of traditional sentiment analysis techniques (e.g., Naive Bayes, Lexicon-based) against advanced machine learning models (e.g., Long Short-Term Memory networks) in forecasting stock price movements based on news sentiment.</a:t>
            </a:r>
          </a:p>
        </p:txBody>
      </p:sp>
      <p:sp>
        <p:nvSpPr>
          <p:cNvPr name="TextBox 9" id="9"/>
          <p:cNvSpPr txBox="true"/>
          <p:nvPr/>
        </p:nvSpPr>
        <p:spPr>
          <a:xfrm rot="0">
            <a:off x="1257159" y="4500553"/>
            <a:ext cx="3866600" cy="3076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What are the key challenges in accurately predicting stock prices in the Malaysian market using sentiment analysis techniques, and how can advanced models like LSTM networks be optimized to address these challenges?</a:t>
            </a:r>
          </a:p>
        </p:txBody>
      </p:sp>
      <p:sp>
        <p:nvSpPr>
          <p:cNvPr name="TextBox 10" id="10"/>
          <p:cNvSpPr txBox="true"/>
          <p:nvPr/>
        </p:nvSpPr>
        <p:spPr>
          <a:xfrm rot="0">
            <a:off x="10359308" y="3753863"/>
            <a:ext cx="7579620"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Develop and train traditional sentiment analysis algorithms, such as Naive Bayes and Lexicon-based approaches, to predict stock price movements based on news sentiment.</a:t>
            </a:r>
          </a:p>
          <a:p>
            <a:pPr algn="just">
              <a:lnSpc>
                <a:spcPts val="3299"/>
              </a:lnSpc>
            </a:pPr>
            <a:r>
              <a:rPr lang="en-US" sz="2999">
                <a:solidFill>
                  <a:srgbClr val="2E5187"/>
                </a:solidFill>
                <a:latin typeface="Canva Student Font"/>
                <a:ea typeface="Canva Student Font"/>
                <a:cs typeface="Canva Student Font"/>
                <a:sym typeface="Canva Student Font"/>
              </a:rPr>
              <a:t>• Construct advanced machine learning models, particularly LSTM networks, to forecast stock prices using the sentiment data extracted from news headlines.</a:t>
            </a:r>
          </a:p>
          <a:p>
            <a:pPr algn="just">
              <a:lnSpc>
                <a:spcPts val="3299"/>
              </a:lnSpc>
            </a:pPr>
            <a:r>
              <a:rPr lang="en-US" sz="2999">
                <a:solidFill>
                  <a:srgbClr val="2E5187"/>
                </a:solidFill>
                <a:latin typeface="Canva Student Font"/>
                <a:ea typeface="Canva Student Font"/>
                <a:cs typeface="Canva Student Font"/>
                <a:sym typeface="Canva Student Font"/>
              </a:rPr>
              <a:t>• Compare the performance of the traditional and advanced models using evaluation metrics, such as root mean squared error (RMSE) and mean absolute error (MAE), to identify the most effective techniques for the Malaysian market.</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2.</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2619375"/>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explore the temporal relationship between historical stock prices and sentiment data extracted from financial news headlines in Malaysia, uncovering patterns that influence stock price movements over time.</a:t>
            </a:r>
          </a:p>
        </p:txBody>
      </p:sp>
      <p:sp>
        <p:nvSpPr>
          <p:cNvPr name="TextBox 9" id="9"/>
          <p:cNvSpPr txBox="true"/>
          <p:nvPr/>
        </p:nvSpPr>
        <p:spPr>
          <a:xfrm rot="0">
            <a:off x="1257159" y="4500553"/>
            <a:ext cx="3866600" cy="3838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What impact do different sentiment analysis algorithms, such as Hybrid Naive Bayes and Opinion Lexicon-based approaches, have on predicting stock price movements in Malaysia, and how can these algorithms be compared and improved for more precise predictions?</a:t>
            </a:r>
          </a:p>
        </p:txBody>
      </p:sp>
      <p:sp>
        <p:nvSpPr>
          <p:cNvPr name="TextBox 10" id="10"/>
          <p:cNvSpPr txBox="true"/>
          <p:nvPr/>
        </p:nvSpPr>
        <p:spPr>
          <a:xfrm rot="0">
            <a:off x="10359308" y="3753863"/>
            <a:ext cx="7579620"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Analyze the time-series relationship between the sentiment expressed in news headlines and the corresponding historical stock prices.</a:t>
            </a:r>
          </a:p>
          <a:p>
            <a:pPr algn="just">
              <a:lnSpc>
                <a:spcPts val="3299"/>
              </a:lnSpc>
            </a:pPr>
            <a:r>
              <a:rPr lang="en-US" sz="2999">
                <a:solidFill>
                  <a:srgbClr val="2E5187"/>
                </a:solidFill>
                <a:latin typeface="Canva Student Font"/>
                <a:ea typeface="Canva Student Font"/>
                <a:cs typeface="Canva Student Font"/>
                <a:sym typeface="Canva Student Font"/>
              </a:rPr>
              <a:t>• Identify patterns and temporal dependencies that influence stock price movements over time, leveraging techniques like time-series analysis and cross-correlation.</a:t>
            </a:r>
          </a:p>
          <a:p>
            <a:pPr algn="just">
              <a:lnSpc>
                <a:spcPts val="3299"/>
              </a:lnSpc>
            </a:pPr>
            <a:r>
              <a:rPr lang="en-US" sz="2999">
                <a:solidFill>
                  <a:srgbClr val="2E5187"/>
                </a:solidFill>
                <a:latin typeface="Canva Student Font"/>
                <a:ea typeface="Canva Student Font"/>
                <a:cs typeface="Canva Student Font"/>
                <a:sym typeface="Canva Student Font"/>
              </a:rPr>
              <a:t>• Incorporate the temporal insights into the development and optimization of the stock price prediction models, including LSTM and GRU networks, to enhance the accuracy of forecasts.</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3.</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grpSp>
        <p:nvGrpSpPr>
          <p:cNvPr name="Group 2" id="2"/>
          <p:cNvGrpSpPr/>
          <p:nvPr/>
        </p:nvGrpSpPr>
        <p:grpSpPr>
          <a:xfrm rot="0">
            <a:off x="8844378" y="-9525"/>
            <a:ext cx="9443622" cy="10296525"/>
            <a:chOff x="0" y="0"/>
            <a:chExt cx="2487209" cy="2711842"/>
          </a:xfrm>
        </p:grpSpPr>
        <p:sp>
          <p:nvSpPr>
            <p:cNvPr name="Freeform 3" id="3"/>
            <p:cNvSpPr/>
            <p:nvPr/>
          </p:nvSpPr>
          <p:spPr>
            <a:xfrm flipH="false" flipV="false" rot="0">
              <a:off x="0" y="0"/>
              <a:ext cx="2487209" cy="2711842"/>
            </a:xfrm>
            <a:custGeom>
              <a:avLst/>
              <a:gdLst/>
              <a:ahLst/>
              <a:cxnLst/>
              <a:rect r="r" b="b" t="t" l="l"/>
              <a:pathLst>
                <a:path h="2711842" w="2487209">
                  <a:moveTo>
                    <a:pt x="0" y="0"/>
                  </a:moveTo>
                  <a:lnTo>
                    <a:pt x="2487209" y="0"/>
                  </a:lnTo>
                  <a:lnTo>
                    <a:pt x="2487209" y="2711842"/>
                  </a:lnTo>
                  <a:lnTo>
                    <a:pt x="0" y="2711842"/>
                  </a:lnTo>
                  <a:close/>
                </a:path>
              </a:pathLst>
            </a:custGeom>
            <a:solidFill>
              <a:srgbClr val="E063A0"/>
            </a:solidFill>
          </p:spPr>
        </p:sp>
        <p:sp>
          <p:nvSpPr>
            <p:cNvPr name="TextBox 4" id="4"/>
            <p:cNvSpPr txBox="true"/>
            <p:nvPr/>
          </p:nvSpPr>
          <p:spPr>
            <a:xfrm>
              <a:off x="0" y="-123825"/>
              <a:ext cx="2487209" cy="2835667"/>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0" y="1587751"/>
            <a:ext cx="8783217" cy="3728195"/>
          </a:xfrm>
          <a:custGeom>
            <a:avLst/>
            <a:gdLst/>
            <a:ahLst/>
            <a:cxnLst/>
            <a:rect r="r" b="b" t="t" l="l"/>
            <a:pathLst>
              <a:path h="3728195" w="8783217">
                <a:moveTo>
                  <a:pt x="0" y="0"/>
                </a:moveTo>
                <a:lnTo>
                  <a:pt x="8783217" y="0"/>
                </a:lnTo>
                <a:lnTo>
                  <a:pt x="8783217" y="3728195"/>
                </a:lnTo>
                <a:lnTo>
                  <a:pt x="0" y="3728195"/>
                </a:lnTo>
                <a:lnTo>
                  <a:pt x="0" y="0"/>
                </a:lnTo>
                <a:close/>
              </a:path>
            </a:pathLst>
          </a:custGeom>
          <a:blipFill>
            <a:blip r:embed="rId2"/>
            <a:stretch>
              <a:fillRect l="0" t="0" r="0" b="0"/>
            </a:stretch>
          </a:blipFill>
        </p:spPr>
      </p:sp>
      <p:sp>
        <p:nvSpPr>
          <p:cNvPr name="Freeform 6" id="6"/>
          <p:cNvSpPr/>
          <p:nvPr/>
        </p:nvSpPr>
        <p:spPr>
          <a:xfrm flipH="false" flipV="false" rot="0">
            <a:off x="9984595" y="0"/>
            <a:ext cx="6764151" cy="5659299"/>
          </a:xfrm>
          <a:custGeom>
            <a:avLst/>
            <a:gdLst/>
            <a:ahLst/>
            <a:cxnLst/>
            <a:rect r="r" b="b" t="t" l="l"/>
            <a:pathLst>
              <a:path h="5659299" w="6764151">
                <a:moveTo>
                  <a:pt x="0" y="0"/>
                </a:moveTo>
                <a:lnTo>
                  <a:pt x="6764151" y="0"/>
                </a:lnTo>
                <a:lnTo>
                  <a:pt x="6764151" y="5659299"/>
                </a:lnTo>
                <a:lnTo>
                  <a:pt x="0" y="5659299"/>
                </a:lnTo>
                <a:lnTo>
                  <a:pt x="0" y="0"/>
                </a:lnTo>
                <a:close/>
              </a:path>
            </a:pathLst>
          </a:custGeom>
          <a:blipFill>
            <a:blip r:embed="rId3"/>
            <a:stretch>
              <a:fillRect l="0" t="0" r="0" b="0"/>
            </a:stretch>
          </a:blipFill>
        </p:spPr>
      </p:sp>
      <p:sp>
        <p:nvSpPr>
          <p:cNvPr name="TextBox 7" id="7"/>
          <p:cNvSpPr txBox="true"/>
          <p:nvPr/>
        </p:nvSpPr>
        <p:spPr>
          <a:xfrm rot="0">
            <a:off x="-1841401" y="493646"/>
            <a:ext cx="8313593" cy="1094104"/>
          </a:xfrm>
          <a:prstGeom prst="rect">
            <a:avLst/>
          </a:prstGeom>
        </p:spPr>
        <p:txBody>
          <a:bodyPr anchor="t" rtlCol="false" tIns="0" lIns="0" bIns="0" rIns="0">
            <a:spAutoFit/>
          </a:bodyPr>
          <a:lstStyle/>
          <a:p>
            <a:pPr algn="ctr" marL="0" indent="0" lvl="0">
              <a:lnSpc>
                <a:spcPts val="8199"/>
              </a:lnSpc>
              <a:spcBef>
                <a:spcPct val="0"/>
              </a:spcBef>
            </a:pPr>
            <a:r>
              <a:rPr lang="en-US" sz="8199">
                <a:solidFill>
                  <a:srgbClr val="000000"/>
                </a:solidFill>
                <a:latin typeface="Bernoru"/>
                <a:ea typeface="Bernoru"/>
                <a:cs typeface="Bernoru"/>
                <a:sym typeface="Bernoru"/>
              </a:rPr>
              <a:t>Models</a:t>
            </a:r>
          </a:p>
        </p:txBody>
      </p:sp>
      <p:sp>
        <p:nvSpPr>
          <p:cNvPr name="TextBox 8" id="8"/>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
        <p:nvSpPr>
          <p:cNvPr name="TextBox 9" id="9"/>
          <p:cNvSpPr txBox="true"/>
          <p:nvPr/>
        </p:nvSpPr>
        <p:spPr>
          <a:xfrm rot="0">
            <a:off x="9007653" y="6067425"/>
            <a:ext cx="9117071" cy="4219575"/>
          </a:xfrm>
          <a:prstGeom prst="rect">
            <a:avLst/>
          </a:prstGeom>
        </p:spPr>
        <p:txBody>
          <a:bodyPr anchor="t" rtlCol="false" tIns="0" lIns="0" bIns="0" rIns="0">
            <a:spAutoFit/>
          </a:bodyPr>
          <a:lstStyle/>
          <a:p>
            <a:pPr algn="just">
              <a:lnSpc>
                <a:spcPts val="3000"/>
              </a:lnSpc>
            </a:pPr>
            <a:r>
              <a:rPr lang="en-US" sz="3000">
                <a:solidFill>
                  <a:srgbClr val="000000"/>
                </a:solidFill>
                <a:latin typeface="Canva Student Font"/>
                <a:ea typeface="Canva Student Font"/>
                <a:cs typeface="Canva Student Font"/>
                <a:sym typeface="Canva Student Font"/>
              </a:rPr>
              <a:t>Workflow for processing historical stock price data and building predictive models: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Data collection of historical stock prices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Data preprocessing steps including scaling and conversion to a data matrix</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Applying a sliding window of 60 time steps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Splitting data into training and test sets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Model building and training using LSTM (Long Short-Term Memory) neural networks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Prediction and evaluation of the model's performance</a:t>
            </a:r>
          </a:p>
          <a:p>
            <a:pPr algn="just">
              <a:lnSpc>
                <a:spcPts val="3000"/>
              </a:lnSpc>
            </a:pPr>
          </a:p>
        </p:txBody>
      </p:sp>
      <p:sp>
        <p:nvSpPr>
          <p:cNvPr name="TextBox 10" id="10"/>
          <p:cNvSpPr txBox="true"/>
          <p:nvPr/>
        </p:nvSpPr>
        <p:spPr>
          <a:xfrm rot="0">
            <a:off x="1167373" y="5560817"/>
            <a:ext cx="6448471" cy="2592583"/>
          </a:xfrm>
          <a:prstGeom prst="rect">
            <a:avLst/>
          </a:prstGeom>
        </p:spPr>
        <p:txBody>
          <a:bodyPr anchor="t" rtlCol="false" tIns="0" lIns="0" bIns="0" rIns="0">
            <a:spAutoFit/>
          </a:bodyPr>
          <a:lstStyle/>
          <a:p>
            <a:pPr algn="just">
              <a:lnSpc>
                <a:spcPts val="2526"/>
              </a:lnSpc>
            </a:pPr>
            <a:r>
              <a:rPr lang="en-US" sz="2526">
                <a:solidFill>
                  <a:srgbClr val="000000"/>
                </a:solidFill>
                <a:latin typeface="Canva Student Font"/>
                <a:ea typeface="Canva Student Font"/>
                <a:cs typeface="Canva Student Font"/>
                <a:sym typeface="Canva Student Font"/>
              </a:rPr>
              <a:t>General-purpose Sentiment Lexicons:</a:t>
            </a:r>
          </a:p>
          <a:p>
            <a:pPr algn="just">
              <a:lnSpc>
                <a:spcPts val="2526"/>
              </a:lnSpc>
            </a:pPr>
            <a:r>
              <a:rPr lang="en-US" sz="2526">
                <a:solidFill>
                  <a:srgbClr val="000000"/>
                </a:solidFill>
                <a:latin typeface="Canva Student Font"/>
                <a:ea typeface="Canva Student Font"/>
                <a:cs typeface="Canva Student Font"/>
                <a:sym typeface="Canva Student Font"/>
              </a:rPr>
              <a:t>• VADER (Valence Aware Dictionary and sEntiment Reasoner)</a:t>
            </a:r>
          </a:p>
          <a:p>
            <a:pPr algn="just">
              <a:lnSpc>
                <a:spcPts val="2526"/>
              </a:lnSpc>
            </a:pPr>
            <a:r>
              <a:rPr lang="en-US" sz="2526">
                <a:solidFill>
                  <a:srgbClr val="000000"/>
                </a:solidFill>
                <a:latin typeface="Canva Student Font"/>
                <a:ea typeface="Canva Student Font"/>
                <a:cs typeface="Canva Student Font"/>
                <a:sym typeface="Canva Student Font"/>
              </a:rPr>
              <a:t>• NRC Emotion Lexicon</a:t>
            </a:r>
          </a:p>
          <a:p>
            <a:pPr algn="just">
              <a:lnSpc>
                <a:spcPts val="2526"/>
              </a:lnSpc>
            </a:pPr>
          </a:p>
          <a:p>
            <a:pPr algn="just">
              <a:lnSpc>
                <a:spcPts val="2526"/>
              </a:lnSpc>
            </a:pPr>
          </a:p>
          <a:p>
            <a:pPr algn="just">
              <a:lnSpc>
                <a:spcPts val="2526"/>
              </a:lnSpc>
            </a:pPr>
            <a:r>
              <a:rPr lang="en-US" sz="2526">
                <a:solidFill>
                  <a:srgbClr val="000000"/>
                </a:solidFill>
                <a:latin typeface="Canva Student Font"/>
                <a:ea typeface="Canva Student Font"/>
                <a:cs typeface="Canva Student Font"/>
                <a:sym typeface="Canva Student Font"/>
              </a:rPr>
              <a:t>Finance-specific Sentiment Lexicons:</a:t>
            </a:r>
          </a:p>
          <a:p>
            <a:pPr algn="just">
              <a:lnSpc>
                <a:spcPts val="2526"/>
              </a:lnSpc>
            </a:pPr>
            <a:r>
              <a:rPr lang="en-US" sz="2526">
                <a:solidFill>
                  <a:srgbClr val="000000"/>
                </a:solidFill>
                <a:latin typeface="Canva Student Font"/>
                <a:ea typeface="Canva Student Font"/>
                <a:cs typeface="Canva Student Font"/>
                <a:sym typeface="Canva Student Font"/>
              </a:rPr>
              <a:t>• Loughran and McDonald Financial Sentiment Dictionary</a:t>
            </a:r>
          </a:p>
          <a:p>
            <a:pPr algn="just">
              <a:lnSpc>
                <a:spcPts val="2526"/>
              </a:lnSpc>
            </a:pPr>
            <a:r>
              <a:rPr lang="en-US" sz="2526">
                <a:solidFill>
                  <a:srgbClr val="000000"/>
                </a:solidFill>
                <a:latin typeface="Canva Student Font"/>
                <a:ea typeface="Canva Student Font"/>
                <a:cs typeface="Canva Student Font"/>
                <a:sym typeface="Canva Student Font"/>
              </a:rPr>
              <a:t>• FinSent Lexicon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0610187" y="1028700"/>
            <a:ext cx="2632720" cy="2527412"/>
          </a:xfrm>
          <a:custGeom>
            <a:avLst/>
            <a:gdLst/>
            <a:ahLst/>
            <a:cxnLst/>
            <a:rect r="r" b="b" t="t" l="l"/>
            <a:pathLst>
              <a:path h="2527412" w="2632720">
                <a:moveTo>
                  <a:pt x="0" y="0"/>
                </a:moveTo>
                <a:lnTo>
                  <a:pt x="2632720" y="0"/>
                </a:lnTo>
                <a:lnTo>
                  <a:pt x="2632720" y="2527412"/>
                </a:lnTo>
                <a:lnTo>
                  <a:pt x="0" y="2527412"/>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6213588" y="2073959"/>
            <a:ext cx="1930311" cy="2527412"/>
          </a:xfrm>
          <a:custGeom>
            <a:avLst/>
            <a:gdLst/>
            <a:ahLst/>
            <a:cxnLst/>
            <a:rect r="r" b="b" t="t" l="l"/>
            <a:pathLst>
              <a:path h="2527412" w="1930311">
                <a:moveTo>
                  <a:pt x="0" y="0"/>
                </a:moveTo>
                <a:lnTo>
                  <a:pt x="1930310" y="0"/>
                </a:lnTo>
                <a:lnTo>
                  <a:pt x="1930310" y="2527412"/>
                </a:lnTo>
                <a:lnTo>
                  <a:pt x="0" y="2527412"/>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410409" y="4972846"/>
            <a:ext cx="2685165" cy="2527412"/>
          </a:xfrm>
          <a:custGeom>
            <a:avLst/>
            <a:gdLst/>
            <a:ahLst/>
            <a:cxnLst/>
            <a:rect r="r" b="b" t="t" l="l"/>
            <a:pathLst>
              <a:path h="2527412" w="2685165">
                <a:moveTo>
                  <a:pt x="0" y="0"/>
                </a:moveTo>
                <a:lnTo>
                  <a:pt x="2685165" y="0"/>
                </a:lnTo>
                <a:lnTo>
                  <a:pt x="2685165" y="2527411"/>
                </a:lnTo>
                <a:lnTo>
                  <a:pt x="0" y="2527411"/>
                </a:lnTo>
                <a:lnTo>
                  <a:pt x="0" y="0"/>
                </a:lnTo>
                <a:close/>
              </a:path>
            </a:pathLst>
          </a:custGeom>
          <a:blipFill>
            <a:blip r:embed="rId4">
              <a:alphaModFix amt="30000"/>
            </a:blip>
            <a:stretch>
              <a:fillRect l="0" t="0" r="0" b="0"/>
            </a:stretch>
          </a:blipFill>
        </p:spPr>
      </p:sp>
      <p:sp>
        <p:nvSpPr>
          <p:cNvPr name="AutoShape 5" id="5"/>
          <p:cNvSpPr/>
          <p:nvPr/>
        </p:nvSpPr>
        <p:spPr>
          <a:xfrm rot="0">
            <a:off x="0" y="0"/>
            <a:ext cx="18288000" cy="1028700"/>
          </a:xfrm>
          <a:prstGeom prst="rect">
            <a:avLst/>
          </a:prstGeom>
          <a:solidFill>
            <a:srgbClr val="E063A0"/>
          </a:solidFill>
        </p:spPr>
      </p:sp>
      <p:sp>
        <p:nvSpPr>
          <p:cNvPr name="TextBox 6" id="6"/>
          <p:cNvSpPr txBox="true"/>
          <p:nvPr/>
        </p:nvSpPr>
        <p:spPr>
          <a:xfrm rot="0">
            <a:off x="-640623" y="85725"/>
            <a:ext cx="18784521" cy="761365"/>
          </a:xfrm>
          <a:prstGeom prst="rect">
            <a:avLst/>
          </a:prstGeom>
        </p:spPr>
        <p:txBody>
          <a:bodyPr anchor="t" rtlCol="false" tIns="0" lIns="0" bIns="0" rIns="0">
            <a:spAutoFit/>
          </a:bodyPr>
          <a:lstStyle/>
          <a:p>
            <a:pPr algn="ctr" marL="0" indent="0" lvl="0">
              <a:lnSpc>
                <a:spcPts val="5600"/>
              </a:lnSpc>
              <a:spcBef>
                <a:spcPct val="0"/>
              </a:spcBef>
            </a:pPr>
            <a:r>
              <a:rPr lang="en-US" sz="5600">
                <a:solidFill>
                  <a:srgbClr val="000000"/>
                </a:solidFill>
                <a:latin typeface="Bernoru"/>
                <a:ea typeface="Bernoru"/>
                <a:cs typeface="Bernoru"/>
                <a:sym typeface="Bernoru"/>
              </a:rPr>
              <a:t>Feature Engineering and Expected results</a:t>
            </a:r>
          </a:p>
        </p:txBody>
      </p:sp>
      <p:sp>
        <p:nvSpPr>
          <p:cNvPr name="TextBox 7" id="7"/>
          <p:cNvSpPr txBox="true"/>
          <p:nvPr/>
        </p:nvSpPr>
        <p:spPr>
          <a:xfrm rot="0">
            <a:off x="127668" y="1372396"/>
            <a:ext cx="5249478"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Visualization Tools</a:t>
            </a:r>
          </a:p>
        </p:txBody>
      </p:sp>
      <p:sp>
        <p:nvSpPr>
          <p:cNvPr name="TextBox 8" id="8"/>
          <p:cNvSpPr txBox="true"/>
          <p:nvPr/>
        </p:nvSpPr>
        <p:spPr>
          <a:xfrm rot="0">
            <a:off x="0" y="1981996"/>
            <a:ext cx="14653824" cy="148590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Histograms to examine the distribution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Box plots for median, quartiles, and outliers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Time series analysis, observe trends and patterns in sentiment over time.</a:t>
            </a:r>
          </a:p>
          <a:p>
            <a:pPr algn="just" marL="539749" indent="-269875" lvl="1">
              <a:lnSpc>
                <a:spcPts val="2999"/>
              </a:lnSpc>
              <a:buFont typeface="Arial"/>
              <a:buChar char="•"/>
            </a:pPr>
            <a:r>
              <a:rPr lang="en-US" sz="2499">
                <a:solidFill>
                  <a:srgbClr val="000000"/>
                </a:solidFill>
                <a:latin typeface="Nunito"/>
                <a:ea typeface="Nunito"/>
                <a:cs typeface="Nunito"/>
                <a:sym typeface="Nunito"/>
              </a:rPr>
              <a:t>Scatter plots and heatmaps for correlation analysis between sentiment and stock prices.</a:t>
            </a:r>
          </a:p>
        </p:txBody>
      </p:sp>
      <p:sp>
        <p:nvSpPr>
          <p:cNvPr name="TextBox 9" id="9"/>
          <p:cNvSpPr txBox="true"/>
          <p:nvPr/>
        </p:nvSpPr>
        <p:spPr>
          <a:xfrm rot="0">
            <a:off x="0" y="3991771"/>
            <a:ext cx="6191147"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Descriptive Statisctics</a:t>
            </a:r>
          </a:p>
        </p:txBody>
      </p:sp>
      <p:sp>
        <p:nvSpPr>
          <p:cNvPr name="TextBox 10" id="10"/>
          <p:cNvSpPr txBox="true"/>
          <p:nvPr/>
        </p:nvSpPr>
        <p:spPr>
          <a:xfrm rot="0">
            <a:off x="0" y="4601371"/>
            <a:ext cx="17491177" cy="7429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Mean, median, standard deviation, and variance to understand the central tendency and dispersion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Frequency counts of sentiment categories (positive, negative, neutral) to quantify the overall sentiment landscape.</a:t>
            </a:r>
          </a:p>
        </p:txBody>
      </p:sp>
      <p:sp>
        <p:nvSpPr>
          <p:cNvPr name="TextBox 11" id="11"/>
          <p:cNvSpPr txBox="true"/>
          <p:nvPr/>
        </p:nvSpPr>
        <p:spPr>
          <a:xfrm rot="0">
            <a:off x="3367105" y="6553996"/>
            <a:ext cx="4764376"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Expected Results</a:t>
            </a:r>
          </a:p>
        </p:txBody>
      </p:sp>
      <p:sp>
        <p:nvSpPr>
          <p:cNvPr name="TextBox 12" id="12"/>
          <p:cNvSpPr txBox="true"/>
          <p:nvPr/>
        </p:nvSpPr>
        <p:spPr>
          <a:xfrm rot="0">
            <a:off x="-144102" y="7595507"/>
            <a:ext cx="18288000" cy="22288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Detailed sentiment categories: Identification and classification of specific sentiments (optimism, pessimism, fear, confidence) expressed in financial news headlines.</a:t>
            </a:r>
          </a:p>
          <a:p>
            <a:pPr algn="just" marL="539749" indent="-269875" lvl="1">
              <a:lnSpc>
                <a:spcPts val="2999"/>
              </a:lnSpc>
              <a:buFont typeface="Arial"/>
              <a:buChar char="•"/>
            </a:pPr>
            <a:r>
              <a:rPr lang="en-US" sz="2499">
                <a:solidFill>
                  <a:srgbClr val="000000"/>
                </a:solidFill>
                <a:latin typeface="Nunito"/>
                <a:ea typeface="Nunito"/>
                <a:cs typeface="Nunito"/>
                <a:sym typeface="Nunito"/>
              </a:rPr>
              <a:t>Impact on stock price movements: Quantitative analysis showing how these specific sentiments impact stock price movements.</a:t>
            </a:r>
          </a:p>
          <a:p>
            <a:pPr algn="just" marL="539749" indent="-269875" lvl="1">
              <a:lnSpc>
                <a:spcPts val="2999"/>
              </a:lnSpc>
              <a:buFont typeface="Arial"/>
              <a:buChar char="•"/>
            </a:pPr>
            <a:r>
              <a:rPr lang="en-US" sz="2499">
                <a:solidFill>
                  <a:srgbClr val="000000"/>
                </a:solidFill>
                <a:latin typeface="Nunito"/>
                <a:ea typeface="Nunito"/>
                <a:cs typeface="Nunito"/>
                <a:sym typeface="Nunito"/>
              </a:rPr>
              <a:t>Performance metrics: Comparison of traditional sentiment analysis techniques and advanced machine learning models in predicting stock prices.</a:t>
            </a:r>
          </a:p>
        </p:txBody>
      </p:sp>
      <p:sp>
        <p:nvSpPr>
          <p:cNvPr name="TextBox 13" id="13"/>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865050"/>
          </a:xfrm>
          <a:prstGeom prst="rect">
            <a:avLst/>
          </a:prstGeom>
          <a:solidFill>
            <a:srgbClr val="765DC7"/>
          </a:solidFill>
        </p:spPr>
      </p:sp>
      <p:sp>
        <p:nvSpPr>
          <p:cNvPr name="Freeform 3" id="3"/>
          <p:cNvSpPr/>
          <p:nvPr/>
        </p:nvSpPr>
        <p:spPr>
          <a:xfrm flipH="false" flipV="false" rot="0">
            <a:off x="3521801" y="2209332"/>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Freeform 4" id="4"/>
          <p:cNvSpPr/>
          <p:nvPr/>
        </p:nvSpPr>
        <p:spPr>
          <a:xfrm flipH="false" flipV="false" rot="0">
            <a:off x="3239964" y="6465334"/>
            <a:ext cx="3075257" cy="1902815"/>
          </a:xfrm>
          <a:custGeom>
            <a:avLst/>
            <a:gdLst/>
            <a:ahLst/>
            <a:cxnLst/>
            <a:rect r="r" b="b" t="t" l="l"/>
            <a:pathLst>
              <a:path h="1902815" w="3075257">
                <a:moveTo>
                  <a:pt x="0" y="0"/>
                </a:moveTo>
                <a:lnTo>
                  <a:pt x="3075257" y="0"/>
                </a:lnTo>
                <a:lnTo>
                  <a:pt x="3075257" y="1902815"/>
                </a:lnTo>
                <a:lnTo>
                  <a:pt x="0" y="1902815"/>
                </a:lnTo>
                <a:lnTo>
                  <a:pt x="0" y="0"/>
                </a:lnTo>
                <a:close/>
              </a:path>
            </a:pathLst>
          </a:custGeom>
          <a:blipFill>
            <a:blip r:embed="rId3"/>
            <a:stretch>
              <a:fillRect l="0" t="0" r="0" b="0"/>
            </a:stretch>
          </a:blipFill>
        </p:spPr>
      </p:sp>
      <p:sp>
        <p:nvSpPr>
          <p:cNvPr name="Freeform 5" id="5"/>
          <p:cNvSpPr/>
          <p:nvPr/>
        </p:nvSpPr>
        <p:spPr>
          <a:xfrm flipH="false" flipV="false" rot="0">
            <a:off x="12175094" y="6277514"/>
            <a:ext cx="2329978" cy="2193092"/>
          </a:xfrm>
          <a:custGeom>
            <a:avLst/>
            <a:gdLst/>
            <a:ahLst/>
            <a:cxnLst/>
            <a:rect r="r" b="b" t="t" l="l"/>
            <a:pathLst>
              <a:path h="2193092" w="2329978">
                <a:moveTo>
                  <a:pt x="0" y="0"/>
                </a:moveTo>
                <a:lnTo>
                  <a:pt x="2329978" y="0"/>
                </a:lnTo>
                <a:lnTo>
                  <a:pt x="2329978" y="2193091"/>
                </a:lnTo>
                <a:lnTo>
                  <a:pt x="0" y="2193091"/>
                </a:lnTo>
                <a:lnTo>
                  <a:pt x="0" y="0"/>
                </a:lnTo>
                <a:close/>
              </a:path>
            </a:pathLst>
          </a:custGeom>
          <a:blipFill>
            <a:blip r:embed="rId4"/>
            <a:stretch>
              <a:fillRect l="0" t="0" r="0" b="0"/>
            </a:stretch>
          </a:blipFill>
        </p:spPr>
      </p:sp>
      <p:sp>
        <p:nvSpPr>
          <p:cNvPr name="Freeform 6" id="6"/>
          <p:cNvSpPr/>
          <p:nvPr/>
        </p:nvSpPr>
        <p:spPr>
          <a:xfrm flipH="false" flipV="false" rot="0">
            <a:off x="11584856" y="2262140"/>
            <a:ext cx="3248885" cy="2176753"/>
          </a:xfrm>
          <a:custGeom>
            <a:avLst/>
            <a:gdLst/>
            <a:ahLst/>
            <a:cxnLst/>
            <a:rect r="r" b="b" t="t" l="l"/>
            <a:pathLst>
              <a:path h="2176753" w="3248885">
                <a:moveTo>
                  <a:pt x="0" y="0"/>
                </a:moveTo>
                <a:lnTo>
                  <a:pt x="3248885" y="0"/>
                </a:lnTo>
                <a:lnTo>
                  <a:pt x="3248885" y="2176753"/>
                </a:lnTo>
                <a:lnTo>
                  <a:pt x="0" y="2176753"/>
                </a:lnTo>
                <a:lnTo>
                  <a:pt x="0" y="0"/>
                </a:lnTo>
                <a:close/>
              </a:path>
            </a:pathLst>
          </a:custGeom>
          <a:blipFill>
            <a:blip r:embed="rId5"/>
            <a:stretch>
              <a:fillRect l="0" t="0" r="0" b="0"/>
            </a:stretch>
          </a:blipFill>
        </p:spPr>
      </p:sp>
      <p:sp>
        <p:nvSpPr>
          <p:cNvPr name="TextBox 7" id="7"/>
          <p:cNvSpPr txBox="true"/>
          <p:nvPr/>
        </p:nvSpPr>
        <p:spPr>
          <a:xfrm rot="0">
            <a:off x="1901072" y="439300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Introduction</a:t>
            </a:r>
          </a:p>
        </p:txBody>
      </p:sp>
      <p:sp>
        <p:nvSpPr>
          <p:cNvPr name="TextBox 8" id="8"/>
          <p:cNvSpPr txBox="true"/>
          <p:nvPr/>
        </p:nvSpPr>
        <p:spPr>
          <a:xfrm rot="0">
            <a:off x="651471" y="353088"/>
            <a:ext cx="11327499" cy="1339849"/>
          </a:xfrm>
          <a:prstGeom prst="rect">
            <a:avLst/>
          </a:prstGeom>
        </p:spPr>
        <p:txBody>
          <a:bodyPr anchor="t" rtlCol="false" tIns="0" lIns="0" bIns="0" rIns="0">
            <a:spAutoFit/>
          </a:bodyPr>
          <a:lstStyle/>
          <a:p>
            <a:pPr algn="l" marL="0" indent="0" lvl="0">
              <a:lnSpc>
                <a:spcPts val="9999"/>
              </a:lnSpc>
              <a:spcBef>
                <a:spcPct val="0"/>
              </a:spcBef>
            </a:pPr>
            <a:r>
              <a:rPr lang="en-US" sz="9999">
                <a:solidFill>
                  <a:srgbClr val="000000"/>
                </a:solidFill>
                <a:latin typeface="Bernoru"/>
                <a:ea typeface="Bernoru"/>
                <a:cs typeface="Bernoru"/>
                <a:sym typeface="Bernoru"/>
              </a:rPr>
              <a:t>CHAPTERS</a:t>
            </a:r>
          </a:p>
        </p:txBody>
      </p:sp>
      <p:sp>
        <p:nvSpPr>
          <p:cNvPr name="TextBox 9" id="9"/>
          <p:cNvSpPr txBox="true"/>
          <p:nvPr/>
        </p:nvSpPr>
        <p:spPr>
          <a:xfrm rot="0">
            <a:off x="10050940" y="439300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Literature Review</a:t>
            </a:r>
          </a:p>
        </p:txBody>
      </p:sp>
      <p:sp>
        <p:nvSpPr>
          <p:cNvPr name="TextBox 10" id="10"/>
          <p:cNvSpPr txBox="true"/>
          <p:nvPr/>
        </p:nvSpPr>
        <p:spPr>
          <a:xfrm rot="0">
            <a:off x="1920344" y="825153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Research Methodology</a:t>
            </a:r>
          </a:p>
        </p:txBody>
      </p:sp>
      <p:sp>
        <p:nvSpPr>
          <p:cNvPr name="TextBox 11" id="11"/>
          <p:cNvSpPr txBox="true"/>
          <p:nvPr/>
        </p:nvSpPr>
        <p:spPr>
          <a:xfrm rot="0">
            <a:off x="10070213" y="827058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EDA/ Initial Results</a:t>
            </a:r>
          </a:p>
        </p:txBody>
      </p:sp>
      <p:sp>
        <p:nvSpPr>
          <p:cNvPr name="TextBox 12" id="12"/>
          <p:cNvSpPr txBox="true"/>
          <p:nvPr/>
        </p:nvSpPr>
        <p:spPr>
          <a:xfrm rot="0">
            <a:off x="2140265" y="5297875"/>
            <a:ext cx="5838330" cy="371475"/>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Introduction, objectives, scope</a:t>
            </a:r>
          </a:p>
        </p:txBody>
      </p:sp>
      <p:sp>
        <p:nvSpPr>
          <p:cNvPr name="TextBox 13" id="13"/>
          <p:cNvSpPr txBox="true"/>
          <p:nvPr/>
        </p:nvSpPr>
        <p:spPr>
          <a:xfrm rot="0">
            <a:off x="1901072" y="9156405"/>
            <a:ext cx="6658485"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Description of data sources, data collection methods, and data pre-processing steps</a:t>
            </a:r>
          </a:p>
        </p:txBody>
      </p:sp>
      <p:sp>
        <p:nvSpPr>
          <p:cNvPr name="TextBox 14" id="14"/>
          <p:cNvSpPr txBox="true"/>
          <p:nvPr/>
        </p:nvSpPr>
        <p:spPr>
          <a:xfrm rot="0">
            <a:off x="10290133" y="5143500"/>
            <a:ext cx="5838330"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Overview, relationships, sentiment analysis, advanced predictive models</a:t>
            </a:r>
          </a:p>
        </p:txBody>
      </p:sp>
      <p:sp>
        <p:nvSpPr>
          <p:cNvPr name="TextBox 15" id="15"/>
          <p:cNvSpPr txBox="true"/>
          <p:nvPr/>
        </p:nvSpPr>
        <p:spPr>
          <a:xfrm rot="0">
            <a:off x="10290133" y="9156405"/>
            <a:ext cx="6494644"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Visualizations, descriptive statistics, initial insights &amp; results, ML, and future 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028700"/>
          </a:xfrm>
          <a:prstGeom prst="rect">
            <a:avLst/>
          </a:prstGeom>
          <a:solidFill>
            <a:srgbClr val="E063A0"/>
          </a:solidFill>
        </p:spPr>
      </p:sp>
      <p:sp>
        <p:nvSpPr>
          <p:cNvPr name="Freeform 3" id="3"/>
          <p:cNvSpPr/>
          <p:nvPr/>
        </p:nvSpPr>
        <p:spPr>
          <a:xfrm flipH="false" flipV="false" rot="0">
            <a:off x="10929057" y="1534883"/>
            <a:ext cx="7214841" cy="8466486"/>
          </a:xfrm>
          <a:custGeom>
            <a:avLst/>
            <a:gdLst/>
            <a:ahLst/>
            <a:cxnLst/>
            <a:rect r="r" b="b" t="t" l="l"/>
            <a:pathLst>
              <a:path h="8466486" w="7214841">
                <a:moveTo>
                  <a:pt x="0" y="0"/>
                </a:moveTo>
                <a:lnTo>
                  <a:pt x="7214841" y="0"/>
                </a:lnTo>
                <a:lnTo>
                  <a:pt x="7214841" y="8466486"/>
                </a:lnTo>
                <a:lnTo>
                  <a:pt x="0" y="8466486"/>
                </a:lnTo>
                <a:lnTo>
                  <a:pt x="0" y="0"/>
                </a:lnTo>
                <a:close/>
              </a:path>
            </a:pathLst>
          </a:custGeom>
          <a:blipFill>
            <a:blip r:embed="rId2"/>
            <a:stretch>
              <a:fillRect l="0" t="0" r="0" b="0"/>
            </a:stretch>
          </a:blipFill>
        </p:spPr>
      </p:sp>
      <p:sp>
        <p:nvSpPr>
          <p:cNvPr name="TextBox 4" id="4"/>
          <p:cNvSpPr txBox="true"/>
          <p:nvPr/>
        </p:nvSpPr>
        <p:spPr>
          <a:xfrm rot="0">
            <a:off x="-640623" y="85725"/>
            <a:ext cx="18784521" cy="761365"/>
          </a:xfrm>
          <a:prstGeom prst="rect">
            <a:avLst/>
          </a:prstGeom>
        </p:spPr>
        <p:txBody>
          <a:bodyPr anchor="t" rtlCol="false" tIns="0" lIns="0" bIns="0" rIns="0">
            <a:spAutoFit/>
          </a:bodyPr>
          <a:lstStyle/>
          <a:p>
            <a:pPr algn="ctr" marL="0" indent="0" lvl="0">
              <a:lnSpc>
                <a:spcPts val="5600"/>
              </a:lnSpc>
              <a:spcBef>
                <a:spcPct val="0"/>
              </a:spcBef>
            </a:pPr>
            <a:r>
              <a:rPr lang="en-US" sz="5600">
                <a:solidFill>
                  <a:srgbClr val="000000"/>
                </a:solidFill>
                <a:latin typeface="Bernoru"/>
                <a:ea typeface="Bernoru"/>
                <a:cs typeface="Bernoru"/>
                <a:sym typeface="Bernoru"/>
              </a:rPr>
              <a:t>Feature Engineering and Expected results</a:t>
            </a:r>
          </a:p>
        </p:txBody>
      </p:sp>
      <p:sp>
        <p:nvSpPr>
          <p:cNvPr name="TextBox 5" id="5"/>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
        <p:nvSpPr>
          <p:cNvPr name="TextBox 6" id="6"/>
          <p:cNvSpPr txBox="true"/>
          <p:nvPr/>
        </p:nvSpPr>
        <p:spPr>
          <a:xfrm rot="0">
            <a:off x="442360" y="2914650"/>
            <a:ext cx="10098957" cy="2228850"/>
          </a:xfrm>
          <a:prstGeom prst="rect">
            <a:avLst/>
          </a:prstGeom>
        </p:spPr>
        <p:txBody>
          <a:bodyPr anchor="t" rtlCol="false" tIns="0" lIns="0" bIns="0" rIns="0">
            <a:spAutoFit/>
          </a:bodyPr>
          <a:lstStyle/>
          <a:p>
            <a:pPr algn="just">
              <a:lnSpc>
                <a:spcPts val="2999"/>
              </a:lnSpc>
            </a:pPr>
            <a:r>
              <a:rPr lang="en-US" sz="2499">
                <a:solidFill>
                  <a:srgbClr val="000000"/>
                </a:solidFill>
                <a:latin typeface="Nunito"/>
                <a:ea typeface="Nunito"/>
                <a:cs typeface="Nunito"/>
                <a:sym typeface="Nunito"/>
              </a:rPr>
              <a:t>Incorporation of relevant stock market features: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Stock prices (closing, opening, high, low).</a:t>
            </a:r>
          </a:p>
          <a:p>
            <a:pPr algn="just" marL="539749" indent="-269875" lvl="1">
              <a:lnSpc>
                <a:spcPts val="2999"/>
              </a:lnSpc>
              <a:buFont typeface="Arial"/>
              <a:buChar char="•"/>
            </a:pPr>
            <a:r>
              <a:rPr lang="en-US" sz="2499">
                <a:solidFill>
                  <a:srgbClr val="000000"/>
                </a:solidFill>
                <a:latin typeface="Nunito"/>
                <a:ea typeface="Nunito"/>
                <a:cs typeface="Nunito"/>
                <a:sym typeface="Nunito"/>
              </a:rPr>
              <a:t>Trading volume.</a:t>
            </a:r>
          </a:p>
          <a:p>
            <a:pPr algn="just" marL="539749" indent="-269875" lvl="1">
              <a:lnSpc>
                <a:spcPts val="2999"/>
              </a:lnSpc>
              <a:buFont typeface="Arial"/>
              <a:buChar char="•"/>
            </a:pPr>
            <a:r>
              <a:rPr lang="en-US" sz="2499">
                <a:solidFill>
                  <a:srgbClr val="000000"/>
                </a:solidFill>
                <a:latin typeface="Nunito"/>
                <a:ea typeface="Nunito"/>
                <a:cs typeface="Nunito"/>
                <a:sym typeface="Nunito"/>
              </a:rPr>
              <a:t>Stock price trends (moving averages, momentum indicators).</a:t>
            </a:r>
          </a:p>
          <a:p>
            <a:pPr algn="just" marL="539749" indent="-269875" lvl="1">
              <a:lnSpc>
                <a:spcPts val="2999"/>
              </a:lnSpc>
              <a:buFont typeface="Arial"/>
              <a:buChar char="•"/>
            </a:pPr>
            <a:r>
              <a:rPr lang="en-US" sz="2499">
                <a:solidFill>
                  <a:srgbClr val="000000"/>
                </a:solidFill>
                <a:latin typeface="Nunito"/>
                <a:ea typeface="Nunito"/>
                <a:cs typeface="Nunito"/>
                <a:sym typeface="Nunito"/>
              </a:rPr>
              <a:t>Transformation of raw data into a format suitable for predictive modeling.</a:t>
            </a:r>
          </a:p>
        </p:txBody>
      </p:sp>
      <p:sp>
        <p:nvSpPr>
          <p:cNvPr name="TextBox 7" id="7"/>
          <p:cNvSpPr txBox="true"/>
          <p:nvPr/>
        </p:nvSpPr>
        <p:spPr>
          <a:xfrm rot="0">
            <a:off x="442360" y="2127737"/>
            <a:ext cx="5420691"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Feature Engineering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grpSp>
        <p:nvGrpSpPr>
          <p:cNvPr name="Group 2" id="2"/>
          <p:cNvGrpSpPr/>
          <p:nvPr/>
        </p:nvGrpSpPr>
        <p:grpSpPr>
          <a:xfrm rot="0">
            <a:off x="8844378" y="-9525"/>
            <a:ext cx="9443622" cy="10296525"/>
            <a:chOff x="0" y="0"/>
            <a:chExt cx="2487209" cy="2711842"/>
          </a:xfrm>
        </p:grpSpPr>
        <p:sp>
          <p:nvSpPr>
            <p:cNvPr name="Freeform 3" id="3"/>
            <p:cNvSpPr/>
            <p:nvPr/>
          </p:nvSpPr>
          <p:spPr>
            <a:xfrm flipH="false" flipV="false" rot="0">
              <a:off x="0" y="0"/>
              <a:ext cx="2487209" cy="2711842"/>
            </a:xfrm>
            <a:custGeom>
              <a:avLst/>
              <a:gdLst/>
              <a:ahLst/>
              <a:cxnLst/>
              <a:rect r="r" b="b" t="t" l="l"/>
              <a:pathLst>
                <a:path h="2711842" w="2487209">
                  <a:moveTo>
                    <a:pt x="0" y="0"/>
                  </a:moveTo>
                  <a:lnTo>
                    <a:pt x="2487209" y="0"/>
                  </a:lnTo>
                  <a:lnTo>
                    <a:pt x="2487209" y="2711842"/>
                  </a:lnTo>
                  <a:lnTo>
                    <a:pt x="0" y="2711842"/>
                  </a:lnTo>
                  <a:close/>
                </a:path>
              </a:pathLst>
            </a:custGeom>
            <a:solidFill>
              <a:srgbClr val="E063A0"/>
            </a:solidFill>
          </p:spPr>
        </p:sp>
        <p:sp>
          <p:nvSpPr>
            <p:cNvPr name="TextBox 4" id="4"/>
            <p:cNvSpPr txBox="true"/>
            <p:nvPr/>
          </p:nvSpPr>
          <p:spPr>
            <a:xfrm>
              <a:off x="0" y="-123825"/>
              <a:ext cx="2487209" cy="2835667"/>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9348090" y="114208"/>
            <a:ext cx="8436198" cy="3762909"/>
          </a:xfrm>
          <a:custGeom>
            <a:avLst/>
            <a:gdLst/>
            <a:ahLst/>
            <a:cxnLst/>
            <a:rect r="r" b="b" t="t" l="l"/>
            <a:pathLst>
              <a:path h="3762909" w="8436198">
                <a:moveTo>
                  <a:pt x="0" y="0"/>
                </a:moveTo>
                <a:lnTo>
                  <a:pt x="8436198" y="0"/>
                </a:lnTo>
                <a:lnTo>
                  <a:pt x="8436198" y="3762909"/>
                </a:lnTo>
                <a:lnTo>
                  <a:pt x="0" y="3762909"/>
                </a:lnTo>
                <a:lnTo>
                  <a:pt x="0" y="0"/>
                </a:lnTo>
                <a:close/>
              </a:path>
            </a:pathLst>
          </a:custGeom>
          <a:blipFill>
            <a:blip r:embed="rId2"/>
            <a:stretch>
              <a:fillRect l="0" t="0" r="0" b="0"/>
            </a:stretch>
          </a:blipFill>
        </p:spPr>
      </p:sp>
      <p:sp>
        <p:nvSpPr>
          <p:cNvPr name="Freeform 6" id="6"/>
          <p:cNvSpPr/>
          <p:nvPr/>
        </p:nvSpPr>
        <p:spPr>
          <a:xfrm flipH="false" flipV="false" rot="0">
            <a:off x="185480" y="1651952"/>
            <a:ext cx="8315956" cy="6971248"/>
          </a:xfrm>
          <a:custGeom>
            <a:avLst/>
            <a:gdLst/>
            <a:ahLst/>
            <a:cxnLst/>
            <a:rect r="r" b="b" t="t" l="l"/>
            <a:pathLst>
              <a:path h="6971248" w="8315956">
                <a:moveTo>
                  <a:pt x="0" y="0"/>
                </a:moveTo>
                <a:lnTo>
                  <a:pt x="8315956" y="0"/>
                </a:lnTo>
                <a:lnTo>
                  <a:pt x="8315956" y="6971248"/>
                </a:lnTo>
                <a:lnTo>
                  <a:pt x="0" y="6971248"/>
                </a:lnTo>
                <a:lnTo>
                  <a:pt x="0" y="0"/>
                </a:lnTo>
                <a:close/>
              </a:path>
            </a:pathLst>
          </a:custGeom>
          <a:blipFill>
            <a:blip r:embed="rId3"/>
            <a:stretch>
              <a:fillRect l="0" t="0" r="0" b="0"/>
            </a:stretch>
          </a:blipFill>
        </p:spPr>
      </p:sp>
      <p:sp>
        <p:nvSpPr>
          <p:cNvPr name="TextBox 7" id="7"/>
          <p:cNvSpPr txBox="true"/>
          <p:nvPr/>
        </p:nvSpPr>
        <p:spPr>
          <a:xfrm rot="0">
            <a:off x="185480" y="557848"/>
            <a:ext cx="8313593" cy="1094104"/>
          </a:xfrm>
          <a:prstGeom prst="rect">
            <a:avLst/>
          </a:prstGeom>
        </p:spPr>
        <p:txBody>
          <a:bodyPr anchor="t" rtlCol="false" tIns="0" lIns="0" bIns="0" rIns="0">
            <a:spAutoFit/>
          </a:bodyPr>
          <a:lstStyle/>
          <a:p>
            <a:pPr algn="ctr" marL="0" indent="0" lvl="0">
              <a:lnSpc>
                <a:spcPts val="8199"/>
              </a:lnSpc>
              <a:spcBef>
                <a:spcPct val="0"/>
              </a:spcBef>
            </a:pPr>
            <a:r>
              <a:rPr lang="en-US" sz="8199">
                <a:solidFill>
                  <a:srgbClr val="000000"/>
                </a:solidFill>
                <a:latin typeface="Bernoru"/>
                <a:ea typeface="Bernoru"/>
                <a:cs typeface="Bernoru"/>
                <a:sym typeface="Bernoru"/>
              </a:rPr>
              <a:t>Initial Results</a:t>
            </a:r>
          </a:p>
        </p:txBody>
      </p:sp>
      <p:sp>
        <p:nvSpPr>
          <p:cNvPr name="TextBox 8" id="8"/>
          <p:cNvSpPr txBox="true"/>
          <p:nvPr/>
        </p:nvSpPr>
        <p:spPr>
          <a:xfrm rot="0">
            <a:off x="9007653" y="4063037"/>
            <a:ext cx="9117071" cy="4578350"/>
          </a:xfrm>
          <a:prstGeom prst="rect">
            <a:avLst/>
          </a:prstGeom>
        </p:spPr>
        <p:txBody>
          <a:bodyPr anchor="t" rtlCol="false" tIns="0" lIns="0" bIns="0" rIns="0">
            <a:spAutoFit/>
          </a:bodyPr>
          <a:lstStyle/>
          <a:p>
            <a:pPr algn="just">
              <a:lnSpc>
                <a:spcPts val="3999"/>
              </a:lnSpc>
            </a:pPr>
            <a:r>
              <a:rPr lang="en-US" sz="3999">
                <a:solidFill>
                  <a:srgbClr val="000000"/>
                </a:solidFill>
                <a:latin typeface="Canva Student Font"/>
                <a:ea typeface="Canva Student Font"/>
                <a:cs typeface="Canva Student Font"/>
                <a:sym typeface="Canva Student Font"/>
              </a:rPr>
              <a:t>Sentiment labeling: from -1 to +1 (negative, neutral, to positive)</a:t>
            </a:r>
          </a:p>
          <a:p>
            <a:pPr algn="just">
              <a:lnSpc>
                <a:spcPts val="3999"/>
              </a:lnSpc>
            </a:pPr>
            <a:r>
              <a:rPr lang="en-US" sz="3999">
                <a:solidFill>
                  <a:srgbClr val="000000"/>
                </a:solidFill>
                <a:latin typeface="Canva Student Font"/>
                <a:ea typeface="Canva Student Font"/>
                <a:cs typeface="Canva Student Font"/>
                <a:sym typeface="Canva Student Font"/>
              </a:rPr>
              <a:t>Get classification report by Machine Learning Model (Logistic Regression)</a:t>
            </a:r>
          </a:p>
          <a:p>
            <a:pPr algn="just">
              <a:lnSpc>
                <a:spcPts val="3999"/>
              </a:lnSpc>
            </a:pPr>
            <a:r>
              <a:rPr lang="en-US" sz="3999">
                <a:solidFill>
                  <a:srgbClr val="000000"/>
                </a:solidFill>
                <a:latin typeface="Canva Student Font"/>
                <a:ea typeface="Canva Student Font"/>
                <a:cs typeface="Canva Student Font"/>
                <a:sym typeface="Canva Student Font"/>
              </a:rPr>
              <a:t>Overall Accuracy: 70.46%, class-0 (likely negative sentiment), class-1 (likely positive sentiment)</a:t>
            </a:r>
          </a:p>
          <a:p>
            <a:pPr algn="just">
              <a:lnSpc>
                <a:spcPts val="3999"/>
              </a:lnSpc>
            </a:pPr>
          </a:p>
          <a:p>
            <a:pPr algn="just">
              <a:lnSpc>
                <a:spcPts val="3999"/>
              </a:lnSpc>
            </a:pPr>
            <a:r>
              <a:rPr lang="en-US" sz="3999">
                <a:solidFill>
                  <a:srgbClr val="000000"/>
                </a:solidFill>
                <a:latin typeface="Canva Student Font"/>
                <a:ea typeface="Canva Student Font"/>
                <a:cs typeface="Canva Student Font"/>
                <a:sym typeface="Canva Student Font"/>
              </a:rPr>
              <a:t>macro avg(average of metric), weighted avg(average of metric weighted by proportion)</a:t>
            </a:r>
          </a:p>
        </p:txBody>
      </p:sp>
      <p:sp>
        <p:nvSpPr>
          <p:cNvPr name="TextBox 9" id="9"/>
          <p:cNvSpPr txBox="true"/>
          <p:nvPr/>
        </p:nvSpPr>
        <p:spPr>
          <a:xfrm rot="0">
            <a:off x="185480" y="8757273"/>
            <a:ext cx="8315956" cy="1861185"/>
          </a:xfrm>
          <a:prstGeom prst="rect">
            <a:avLst/>
          </a:prstGeom>
        </p:spPr>
        <p:txBody>
          <a:bodyPr anchor="t" rtlCol="false" tIns="0" lIns="0" bIns="0" rIns="0">
            <a:spAutoFit/>
          </a:bodyPr>
          <a:lstStyle/>
          <a:p>
            <a:pPr algn="just">
              <a:lnSpc>
                <a:spcPts val="2400"/>
              </a:lnSpc>
            </a:pPr>
            <a:r>
              <a:rPr lang="en-US" sz="2400">
                <a:solidFill>
                  <a:srgbClr val="000000"/>
                </a:solidFill>
                <a:latin typeface="Canva Student Font"/>
                <a:ea typeface="Canva Student Font"/>
                <a:cs typeface="Canva Student Font"/>
                <a:sym typeface="Canva Student Font"/>
              </a:rPr>
              <a:t>Datasets source: Yfinance, Timeframe: 5 years</a:t>
            </a:r>
          </a:p>
          <a:p>
            <a:pPr algn="just">
              <a:lnSpc>
                <a:spcPts val="2400"/>
              </a:lnSpc>
            </a:pPr>
            <a:r>
              <a:rPr lang="en-US" sz="2400">
                <a:solidFill>
                  <a:srgbClr val="000000"/>
                </a:solidFill>
                <a:latin typeface="Canva Student Font"/>
                <a:ea typeface="Canva Student Font"/>
                <a:cs typeface="Canva Student Font"/>
                <a:sym typeface="Canva Student Font"/>
              </a:rPr>
              <a:t>Method: URL web-based Scrapping</a:t>
            </a:r>
          </a:p>
          <a:p>
            <a:pPr algn="just">
              <a:lnSpc>
                <a:spcPts val="2400"/>
              </a:lnSpc>
            </a:pPr>
            <a:r>
              <a:rPr lang="en-US" sz="2400">
                <a:solidFill>
                  <a:srgbClr val="000000"/>
                </a:solidFill>
                <a:latin typeface="Canva Student Font"/>
                <a:ea typeface="Canva Student Font"/>
                <a:cs typeface="Canva Student Font"/>
                <a:sym typeface="Canva Student Font"/>
              </a:rPr>
              <a:t>Process: Data cleaning, Pre-processing </a:t>
            </a:r>
          </a:p>
          <a:p>
            <a:pPr algn="just" marL="518160" indent="-259080" lvl="1">
              <a:lnSpc>
                <a:spcPts val="2400"/>
              </a:lnSpc>
              <a:buFont typeface="Arial"/>
              <a:buChar char="•"/>
            </a:pPr>
            <a:r>
              <a:rPr lang="en-US" sz="2400">
                <a:solidFill>
                  <a:srgbClr val="000000"/>
                </a:solidFill>
                <a:latin typeface="Canva Student Font"/>
                <a:ea typeface="Canva Student Font"/>
                <a:cs typeface="Canva Student Font"/>
                <a:sym typeface="Canva Student Font"/>
              </a:rPr>
              <a:t>Eliminating duplicate entries, addressing missing data, and standardizing the format and structure of the headlines.</a:t>
            </a:r>
          </a:p>
          <a:p>
            <a:pPr algn="just">
              <a:lnSpc>
                <a:spcPts val="2400"/>
              </a:lnSpc>
            </a:pPr>
          </a:p>
        </p:txBody>
      </p:sp>
      <p:sp>
        <p:nvSpPr>
          <p:cNvPr name="TextBox 10" id="10"/>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9027713"/>
            <a:ext cx="18288000" cy="1259287"/>
          </a:xfrm>
          <a:prstGeom prst="rect">
            <a:avLst/>
          </a:prstGeom>
          <a:solidFill>
            <a:srgbClr val="E9BB51"/>
          </a:solidFill>
        </p:spPr>
      </p:sp>
      <p:sp>
        <p:nvSpPr>
          <p:cNvPr name="AutoShape 3" id="3"/>
          <p:cNvSpPr/>
          <p:nvPr/>
        </p:nvSpPr>
        <p:spPr>
          <a:xfrm rot="0">
            <a:off x="0" y="0"/>
            <a:ext cx="18288000" cy="1259287"/>
          </a:xfrm>
          <a:prstGeom prst="rect">
            <a:avLst/>
          </a:prstGeom>
          <a:solidFill>
            <a:srgbClr val="E9BB51"/>
          </a:solidFill>
        </p:spPr>
      </p:sp>
      <p:sp>
        <p:nvSpPr>
          <p:cNvPr name="Freeform 4" id="4"/>
          <p:cNvSpPr/>
          <p:nvPr/>
        </p:nvSpPr>
        <p:spPr>
          <a:xfrm flipH="false" flipV="false" rot="0">
            <a:off x="2099944" y="2097817"/>
            <a:ext cx="4072177" cy="5863082"/>
          </a:xfrm>
          <a:custGeom>
            <a:avLst/>
            <a:gdLst/>
            <a:ahLst/>
            <a:cxnLst/>
            <a:rect r="r" b="b" t="t" l="l"/>
            <a:pathLst>
              <a:path h="5863082" w="4072177">
                <a:moveTo>
                  <a:pt x="0" y="0"/>
                </a:moveTo>
                <a:lnTo>
                  <a:pt x="4072177" y="0"/>
                </a:lnTo>
                <a:lnTo>
                  <a:pt x="4072177" y="5863082"/>
                </a:lnTo>
                <a:lnTo>
                  <a:pt x="0" y="5863082"/>
                </a:lnTo>
                <a:lnTo>
                  <a:pt x="0" y="0"/>
                </a:lnTo>
                <a:close/>
              </a:path>
            </a:pathLst>
          </a:custGeom>
          <a:blipFill>
            <a:blip r:embed="rId2"/>
            <a:stretch>
              <a:fillRect l="0" t="0" r="0" b="0"/>
            </a:stretch>
          </a:blipFill>
        </p:spPr>
      </p:sp>
      <p:sp>
        <p:nvSpPr>
          <p:cNvPr name="TextBox 5" id="5"/>
          <p:cNvSpPr txBox="true"/>
          <p:nvPr/>
        </p:nvSpPr>
        <p:spPr>
          <a:xfrm rot="0">
            <a:off x="7606533" y="2697944"/>
            <a:ext cx="10039350" cy="4432301"/>
          </a:xfrm>
          <a:prstGeom prst="rect">
            <a:avLst/>
          </a:prstGeom>
        </p:spPr>
        <p:txBody>
          <a:bodyPr anchor="t" rtlCol="false" tIns="0" lIns="0" bIns="0" rIns="0">
            <a:spAutoFit/>
          </a:bodyPr>
          <a:lstStyle/>
          <a:p>
            <a:pPr algn="ctr" marL="0" indent="0" lvl="0">
              <a:lnSpc>
                <a:spcPts val="17000"/>
              </a:lnSpc>
              <a:spcBef>
                <a:spcPct val="0"/>
              </a:spcBef>
            </a:pPr>
            <a:r>
              <a:rPr lang="en-US" sz="17000" u="none">
                <a:solidFill>
                  <a:srgbClr val="765DC7"/>
                </a:solidFill>
                <a:latin typeface="Bernoru"/>
                <a:ea typeface="Bernoru"/>
                <a:cs typeface="Bernoru"/>
                <a:sym typeface="Bernoru"/>
              </a:rPr>
              <a:t>THANK YOU!</a:t>
            </a:r>
          </a:p>
        </p:txBody>
      </p:sp>
      <p:sp>
        <p:nvSpPr>
          <p:cNvPr name="TextBox 6" id="6"/>
          <p:cNvSpPr txBox="true"/>
          <p:nvPr/>
        </p:nvSpPr>
        <p:spPr>
          <a:xfrm rot="0">
            <a:off x="7606533" y="6997700"/>
            <a:ext cx="10039350" cy="635000"/>
          </a:xfrm>
          <a:prstGeom prst="rect">
            <a:avLst/>
          </a:prstGeom>
        </p:spPr>
        <p:txBody>
          <a:bodyPr anchor="t" rtlCol="false" tIns="0" lIns="0" bIns="0" rIns="0">
            <a:spAutoFit/>
          </a:bodyPr>
          <a:lstStyle/>
          <a:p>
            <a:pPr algn="ctr">
              <a:lnSpc>
                <a:spcPts val="5440"/>
              </a:lnSpc>
            </a:pPr>
            <a:r>
              <a:rPr lang="en-US" sz="3200">
                <a:solidFill>
                  <a:srgbClr val="000000"/>
                </a:solidFill>
                <a:latin typeface="Nunito Bold"/>
                <a:ea typeface="Nunito Bold"/>
                <a:cs typeface="Nunito Bold"/>
                <a:sym typeface="Nunito Bold"/>
              </a:rPr>
              <a:t>Any 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373953" y="1690188"/>
            <a:ext cx="10389990" cy="819150"/>
          </a:xfrm>
          <a:prstGeom prst="rect">
            <a:avLst/>
          </a:prstGeom>
        </p:spPr>
        <p:txBody>
          <a:bodyPr anchor="t" rtlCol="false" tIns="0" lIns="0" bIns="0" rIns="0">
            <a:spAutoFit/>
          </a:bodyPr>
          <a:lstStyle/>
          <a:p>
            <a:pPr algn="just" marL="0" indent="0" lvl="0">
              <a:lnSpc>
                <a:spcPts val="6000"/>
              </a:lnSpc>
              <a:spcBef>
                <a:spcPct val="0"/>
              </a:spcBef>
            </a:pPr>
            <a:r>
              <a:rPr lang="en-US" sz="6000">
                <a:solidFill>
                  <a:srgbClr val="000000"/>
                </a:solidFill>
                <a:latin typeface="Bernoru"/>
                <a:ea typeface="Bernoru"/>
                <a:cs typeface="Bernoru"/>
                <a:sym typeface="Bernoru"/>
              </a:rPr>
              <a:t>OVERVIEW </a:t>
            </a:r>
          </a:p>
        </p:txBody>
      </p:sp>
      <p:sp>
        <p:nvSpPr>
          <p:cNvPr name="TextBox 5" id="5"/>
          <p:cNvSpPr txBox="true"/>
          <p:nvPr/>
        </p:nvSpPr>
        <p:spPr>
          <a:xfrm rot="0">
            <a:off x="1028700" y="3520866"/>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Sentiment analysis, or opinion mining. Process of identifying </a:t>
            </a:r>
            <a:r>
              <a:rPr lang="en-US" sz="3200" spc="128">
                <a:solidFill>
                  <a:srgbClr val="000000"/>
                </a:solidFill>
                <a:latin typeface="Nunito Bold"/>
                <a:ea typeface="Nunito Bold"/>
                <a:cs typeface="Nunito Bold"/>
                <a:sym typeface="Nunito Bold"/>
              </a:rPr>
              <a:t>individuals‘ opinions, emotions, attitudes, and feelings in financial news</a:t>
            </a:r>
            <a:r>
              <a:rPr lang="en-US" sz="3200" spc="128">
                <a:solidFill>
                  <a:srgbClr val="000000"/>
                </a:solidFill>
                <a:latin typeface="Nunito"/>
                <a:ea typeface="Nunito"/>
                <a:cs typeface="Nunito"/>
                <a:sym typeface="Nunito"/>
              </a:rPr>
              <a:t>.</a:t>
            </a:r>
          </a:p>
        </p:txBody>
      </p:sp>
      <p:sp>
        <p:nvSpPr>
          <p:cNvPr name="TextBox 6" id="6"/>
          <p:cNvSpPr txBox="true"/>
          <p:nvPr/>
        </p:nvSpPr>
        <p:spPr>
          <a:xfrm rot="0">
            <a:off x="1028700" y="5109494"/>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Sentiment analysis </a:t>
            </a:r>
            <a:r>
              <a:rPr lang="en-US" sz="3200" spc="128">
                <a:solidFill>
                  <a:srgbClr val="000000"/>
                </a:solidFill>
                <a:latin typeface="Nunito Bold"/>
                <a:ea typeface="Nunito Bold"/>
                <a:cs typeface="Nunito Bold"/>
                <a:sym typeface="Nunito Bold"/>
              </a:rPr>
              <a:t>provide valuable insights for their decision-making</a:t>
            </a:r>
            <a:r>
              <a:rPr lang="en-US" sz="3200" spc="128">
                <a:solidFill>
                  <a:srgbClr val="000000"/>
                </a:solidFill>
                <a:latin typeface="Nunito"/>
                <a:ea typeface="Nunito"/>
                <a:cs typeface="Nunito"/>
                <a:sym typeface="Nunito"/>
              </a:rPr>
              <a:t> processes in stock market prediction.</a:t>
            </a:r>
          </a:p>
        </p:txBody>
      </p:sp>
      <p:sp>
        <p:nvSpPr>
          <p:cNvPr name="TextBox 7" id="7"/>
          <p:cNvSpPr txBox="true"/>
          <p:nvPr/>
        </p:nvSpPr>
        <p:spPr>
          <a:xfrm rot="0">
            <a:off x="1028700" y="6698122"/>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Technologies like LSTM networks can </a:t>
            </a:r>
            <a:r>
              <a:rPr lang="en-US" sz="3200" spc="128">
                <a:solidFill>
                  <a:srgbClr val="000000"/>
                </a:solidFill>
                <a:latin typeface="Nunito Bold"/>
                <a:ea typeface="Nunito Bold"/>
                <a:cs typeface="Nunito Bold"/>
                <a:sym typeface="Nunito Bold"/>
              </a:rPr>
              <a:t>improve stock price prediction accuracy</a:t>
            </a:r>
            <a:r>
              <a:rPr lang="en-US" sz="3200" spc="128">
                <a:solidFill>
                  <a:srgbClr val="000000"/>
                </a:solidFill>
                <a:latin typeface="Nunito"/>
                <a:ea typeface="Nunito"/>
                <a:cs typeface="Nunito"/>
                <a:sym typeface="Nunito"/>
              </a:rPr>
              <a:t>.</a:t>
            </a:r>
          </a:p>
        </p:txBody>
      </p:sp>
      <p:sp>
        <p:nvSpPr>
          <p:cNvPr name="TextBox 8" id="8"/>
          <p:cNvSpPr txBox="true"/>
          <p:nvPr/>
        </p:nvSpPr>
        <p:spPr>
          <a:xfrm rot="0">
            <a:off x="1028700" y="8286750"/>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Research aims to </a:t>
            </a:r>
            <a:r>
              <a:rPr lang="en-US" sz="3200" spc="128">
                <a:solidFill>
                  <a:srgbClr val="000000"/>
                </a:solidFill>
                <a:latin typeface="Nunito Bold"/>
                <a:ea typeface="Nunito Bold"/>
                <a:cs typeface="Nunito Bold"/>
                <a:sym typeface="Nunito Bold"/>
              </a:rPr>
              <a:t>explore sentiment analysis of news headlines and its impact on stock prices in Malaysia</a:t>
            </a:r>
            <a:r>
              <a:rPr lang="en-US" sz="3200" spc="128">
                <a:solidFill>
                  <a:srgbClr val="000000"/>
                </a:solidFill>
                <a:latin typeface="Nunito"/>
                <a:ea typeface="Nunito"/>
                <a:cs typeface="Nunito"/>
                <a:sym typeface="Nunito"/>
              </a:rPr>
              <a:t>.</a:t>
            </a:r>
          </a:p>
        </p:txBody>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251111" y="1366530"/>
            <a:ext cx="12232610" cy="819150"/>
          </a:xfrm>
          <a:prstGeom prst="rect">
            <a:avLst/>
          </a:prstGeom>
        </p:spPr>
        <p:txBody>
          <a:bodyPr anchor="t" rtlCol="false" tIns="0" lIns="0" bIns="0" rIns="0">
            <a:spAutoFit/>
          </a:bodyPr>
          <a:lstStyle/>
          <a:p>
            <a:pPr algn="just" marL="0" indent="0" lvl="0">
              <a:lnSpc>
                <a:spcPts val="6000"/>
              </a:lnSpc>
              <a:spcBef>
                <a:spcPct val="0"/>
              </a:spcBef>
            </a:pPr>
            <a:r>
              <a:rPr lang="en-US" sz="6000">
                <a:solidFill>
                  <a:srgbClr val="000000"/>
                </a:solidFill>
                <a:latin typeface="Bernoru"/>
                <a:ea typeface="Bernoru"/>
                <a:cs typeface="Bernoru"/>
                <a:sym typeface="Bernoru"/>
              </a:rPr>
              <a:t>RESEARCH BACKGROUND</a:t>
            </a:r>
          </a:p>
        </p:txBody>
      </p:sp>
      <p:sp>
        <p:nvSpPr>
          <p:cNvPr name="TextBox 5" id="5"/>
          <p:cNvSpPr txBox="true"/>
          <p:nvPr/>
        </p:nvSpPr>
        <p:spPr>
          <a:xfrm rot="0">
            <a:off x="249440" y="3372965"/>
            <a:ext cx="17259300" cy="6452235"/>
          </a:xfrm>
          <a:prstGeom prst="rect">
            <a:avLst/>
          </a:prstGeom>
        </p:spPr>
        <p:txBody>
          <a:bodyPr anchor="t" rtlCol="false" tIns="0" lIns="0" bIns="0" rIns="0">
            <a:spAutoFit/>
          </a:bodyPr>
          <a:lstStyle/>
          <a:p>
            <a:pPr algn="just" marL="690881" indent="-345440" lvl="1">
              <a:lnSpc>
                <a:spcPts val="5760"/>
              </a:lnSpc>
              <a:buFont typeface="Arial"/>
              <a:buChar char="•"/>
            </a:pPr>
            <a:r>
              <a:rPr lang="en-US" sz="3200" spc="128">
                <a:solidFill>
                  <a:srgbClr val="000000"/>
                </a:solidFill>
                <a:latin typeface="Nunito"/>
                <a:ea typeface="Nunito"/>
                <a:cs typeface="Nunito"/>
                <a:sym typeface="Nunito"/>
              </a:rPr>
              <a:t>Sentiment analysis of news articles has emerged as a </a:t>
            </a:r>
            <a:r>
              <a:rPr lang="en-US" sz="3200" spc="128">
                <a:solidFill>
                  <a:srgbClr val="000000"/>
                </a:solidFill>
                <a:latin typeface="Nunito Bold"/>
                <a:ea typeface="Nunito Bold"/>
                <a:cs typeface="Nunito Bold"/>
                <a:sym typeface="Nunito Bold"/>
              </a:rPr>
              <a:t>powerful tool</a:t>
            </a:r>
            <a:r>
              <a:rPr lang="en-US" sz="3200" spc="128">
                <a:solidFill>
                  <a:srgbClr val="000000"/>
                </a:solidFill>
                <a:latin typeface="Nunito"/>
                <a:ea typeface="Nunito"/>
                <a:cs typeface="Nunito"/>
                <a:sym typeface="Nunito"/>
              </a:rPr>
              <a:t> to understand market sentiment and its influence on financial markets.</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Previous studies have explored the use of sentiment analysis in the Malaysian context, focusing on techniques like </a:t>
            </a:r>
            <a:r>
              <a:rPr lang="en-US" sz="3200" spc="128">
                <a:solidFill>
                  <a:srgbClr val="000000"/>
                </a:solidFill>
                <a:latin typeface="Nunito Bold"/>
                <a:ea typeface="Nunito Bold"/>
                <a:cs typeface="Nunito Bold"/>
                <a:sym typeface="Nunito Bold"/>
              </a:rPr>
              <a:t>Naive Bayes</a:t>
            </a:r>
            <a:r>
              <a:rPr lang="en-US" sz="3200" spc="128">
                <a:solidFill>
                  <a:srgbClr val="000000"/>
                </a:solidFill>
                <a:latin typeface="Nunito"/>
                <a:ea typeface="Nunito"/>
                <a:cs typeface="Nunito"/>
                <a:sym typeface="Nunito"/>
              </a:rPr>
              <a:t> and </a:t>
            </a:r>
            <a:r>
              <a:rPr lang="en-US" sz="3200" spc="128">
                <a:solidFill>
                  <a:srgbClr val="000000"/>
                </a:solidFill>
                <a:latin typeface="Nunito Bold"/>
                <a:ea typeface="Nunito Bold"/>
                <a:cs typeface="Nunito Bold"/>
                <a:sym typeface="Nunito Bold"/>
              </a:rPr>
              <a:t>lexicon-based approaches</a:t>
            </a:r>
            <a:r>
              <a:rPr lang="en-US" sz="3200" spc="128">
                <a:solidFill>
                  <a:srgbClr val="000000"/>
                </a:solidFill>
                <a:latin typeface="Nunito"/>
                <a:ea typeface="Nunito"/>
                <a:cs typeface="Nunito"/>
                <a:sym typeface="Nunito"/>
              </a:rPr>
              <a:t>.</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However, there is a need to investigate </a:t>
            </a:r>
            <a:r>
              <a:rPr lang="en-US" sz="3200" spc="128">
                <a:solidFill>
                  <a:srgbClr val="000000"/>
                </a:solidFill>
                <a:latin typeface="Nunito Bold"/>
                <a:ea typeface="Nunito Bold"/>
                <a:cs typeface="Nunito Bold"/>
                <a:sym typeface="Nunito Bold"/>
              </a:rPr>
              <a:t>more advanced sentiment analysis methods</a:t>
            </a:r>
            <a:r>
              <a:rPr lang="en-US" sz="3200" spc="128">
                <a:solidFill>
                  <a:srgbClr val="000000"/>
                </a:solidFill>
                <a:latin typeface="Nunito"/>
                <a:ea typeface="Nunito"/>
                <a:cs typeface="Nunito"/>
                <a:sym typeface="Nunito"/>
              </a:rPr>
              <a:t>, such as </a:t>
            </a:r>
            <a:r>
              <a:rPr lang="en-US" sz="3200" spc="128">
                <a:solidFill>
                  <a:srgbClr val="000000"/>
                </a:solidFill>
                <a:latin typeface="Nunito Bold"/>
                <a:ea typeface="Nunito Bold"/>
                <a:cs typeface="Nunito Bold"/>
                <a:sym typeface="Nunito Bold"/>
              </a:rPr>
              <a:t>Long Short-Term Memory (LSTM) neural networks</a:t>
            </a:r>
            <a:r>
              <a:rPr lang="en-US" sz="3200" spc="128">
                <a:solidFill>
                  <a:srgbClr val="000000"/>
                </a:solidFill>
                <a:latin typeface="Nunito"/>
                <a:ea typeface="Nunito"/>
                <a:cs typeface="Nunito"/>
                <a:sym typeface="Nunito"/>
              </a:rPr>
              <a:t>, to enhance the accuracy of sentiment classification.</a:t>
            </a:r>
          </a:p>
          <a:p>
            <a:pPr algn="just" marL="690881" indent="-345440" lvl="1">
              <a:lnSpc>
                <a:spcPts val="5760"/>
              </a:lnSpc>
              <a:buFont typeface="Arial"/>
              <a:buChar char="•"/>
            </a:pPr>
            <a:r>
              <a:rPr lang="en-US" sz="3200" spc="128">
                <a:solidFill>
                  <a:srgbClr val="000000"/>
                </a:solidFill>
                <a:latin typeface="Nunito Bold"/>
                <a:ea typeface="Nunito Bold"/>
                <a:cs typeface="Nunito Bold"/>
                <a:sym typeface="Nunito Bold"/>
              </a:rPr>
              <a:t>Incorporating news sentiment into stock price prediction models</a:t>
            </a:r>
            <a:r>
              <a:rPr lang="en-US" sz="3200" spc="128">
                <a:solidFill>
                  <a:srgbClr val="000000"/>
                </a:solidFill>
                <a:latin typeface="Nunito"/>
                <a:ea typeface="Nunito"/>
                <a:cs typeface="Nunito"/>
                <a:sym typeface="Nunito"/>
              </a:rPr>
              <a:t> can potentially </a:t>
            </a:r>
            <a:r>
              <a:rPr lang="en-US" sz="3200" spc="128">
                <a:solidFill>
                  <a:srgbClr val="000000"/>
                </a:solidFill>
                <a:latin typeface="Nunito Bold"/>
                <a:ea typeface="Nunito Bold"/>
                <a:cs typeface="Nunito Bold"/>
                <a:sym typeface="Nunito Bold"/>
              </a:rPr>
              <a:t>improve forecasting performance</a:t>
            </a:r>
            <a:r>
              <a:rPr lang="en-US" sz="3200" spc="128">
                <a:solidFill>
                  <a:srgbClr val="000000"/>
                </a:solidFill>
                <a:latin typeface="Nunito"/>
                <a:ea typeface="Nunito"/>
                <a:cs typeface="Nunito"/>
                <a:sym typeface="Nunito"/>
              </a:rPr>
              <a:t> compared to using historical stock data alone.</a:t>
            </a:r>
          </a:p>
        </p:txBody>
      </p:sp>
      <p:sp>
        <p:nvSpPr>
          <p:cNvPr name="TextBox 6" id="6"/>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251111" y="1366530"/>
            <a:ext cx="12232610" cy="819150"/>
          </a:xfrm>
          <a:prstGeom prst="rect">
            <a:avLst/>
          </a:prstGeom>
        </p:spPr>
        <p:txBody>
          <a:bodyPr anchor="t" rtlCol="false" tIns="0" lIns="0" bIns="0" rIns="0">
            <a:spAutoFit/>
          </a:bodyPr>
          <a:lstStyle/>
          <a:p>
            <a:pPr algn="just" marL="0" indent="0" lvl="0">
              <a:lnSpc>
                <a:spcPts val="6000"/>
              </a:lnSpc>
              <a:spcBef>
                <a:spcPct val="0"/>
              </a:spcBef>
            </a:pPr>
            <a:r>
              <a:rPr lang="en-US" sz="6000">
                <a:solidFill>
                  <a:srgbClr val="000000"/>
                </a:solidFill>
                <a:latin typeface="Bernoru"/>
                <a:ea typeface="Bernoru"/>
                <a:cs typeface="Bernoru"/>
                <a:sym typeface="Bernoru"/>
              </a:rPr>
              <a:t>STATEMENT OF THE PROBLEM</a:t>
            </a:r>
          </a:p>
        </p:txBody>
      </p:sp>
      <p:sp>
        <p:nvSpPr>
          <p:cNvPr name="TextBox 5" id="5"/>
          <p:cNvSpPr txBox="true"/>
          <p:nvPr/>
        </p:nvSpPr>
        <p:spPr>
          <a:xfrm rot="0">
            <a:off x="249440" y="3011015"/>
            <a:ext cx="17259300" cy="7176135"/>
          </a:xfrm>
          <a:prstGeom prst="rect">
            <a:avLst/>
          </a:prstGeom>
        </p:spPr>
        <p:txBody>
          <a:bodyPr anchor="t" rtlCol="false" tIns="0" lIns="0" bIns="0" rIns="0">
            <a:spAutoFit/>
          </a:bodyPr>
          <a:lstStyle/>
          <a:p>
            <a:pPr algn="just" marL="690881" indent="-345440" lvl="1">
              <a:lnSpc>
                <a:spcPts val="5760"/>
              </a:lnSpc>
              <a:buFont typeface="Arial"/>
              <a:buChar char="•"/>
            </a:pPr>
            <a:r>
              <a:rPr lang="en-US" sz="3200" spc="128">
                <a:solidFill>
                  <a:srgbClr val="000000"/>
                </a:solidFill>
                <a:latin typeface="Nunito Bold"/>
                <a:ea typeface="Nunito Bold"/>
                <a:cs typeface="Nunito Bold"/>
                <a:sym typeface="Nunito Bold"/>
              </a:rPr>
              <a:t>Accurately predicting stock price movements</a:t>
            </a:r>
            <a:r>
              <a:rPr lang="en-US" sz="3200" spc="128">
                <a:solidFill>
                  <a:srgbClr val="000000"/>
                </a:solidFill>
                <a:latin typeface="Nunito"/>
                <a:ea typeface="Nunito"/>
                <a:cs typeface="Nunito"/>
                <a:sym typeface="Nunito"/>
              </a:rPr>
              <a:t> is a challenging task due to the complex and dynamic nature of financial markets.</a:t>
            </a:r>
          </a:p>
          <a:p>
            <a:pPr algn="just" marL="690881" indent="-345440" lvl="1">
              <a:lnSpc>
                <a:spcPts val="5760"/>
              </a:lnSpc>
              <a:buFont typeface="Arial"/>
              <a:buChar char="•"/>
            </a:pPr>
            <a:r>
              <a:rPr lang="en-US" sz="3200" spc="128">
                <a:solidFill>
                  <a:srgbClr val="000000"/>
                </a:solidFill>
                <a:latin typeface="Nunito Bold"/>
                <a:ea typeface="Nunito Bold"/>
                <a:cs typeface="Nunito Bold"/>
                <a:sym typeface="Nunito Bold"/>
              </a:rPr>
              <a:t>News sentiment analysis can provide valuable insights</a:t>
            </a:r>
            <a:r>
              <a:rPr lang="en-US" sz="3200" spc="128">
                <a:solidFill>
                  <a:srgbClr val="000000"/>
                </a:solidFill>
                <a:latin typeface="Nunito"/>
                <a:ea typeface="Nunito"/>
                <a:cs typeface="Nunito"/>
                <a:sym typeface="Nunito"/>
              </a:rPr>
              <a:t> into the factors driving stock price changes, but its impact on the Malaysian stock market is not well-understood.</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Existing research in Malaysia has </a:t>
            </a:r>
            <a:r>
              <a:rPr lang="en-US" sz="3200" spc="128">
                <a:solidFill>
                  <a:srgbClr val="000000"/>
                </a:solidFill>
                <a:latin typeface="Nunito Bold"/>
                <a:ea typeface="Nunito Bold"/>
                <a:cs typeface="Nunito Bold"/>
                <a:sym typeface="Nunito Bold"/>
              </a:rPr>
              <a:t>primarily used traditional sentiment analysis</a:t>
            </a:r>
            <a:r>
              <a:rPr lang="en-US" sz="3200" spc="128">
                <a:solidFill>
                  <a:srgbClr val="000000"/>
                </a:solidFill>
                <a:latin typeface="Nunito"/>
                <a:ea typeface="Nunito"/>
                <a:cs typeface="Nunito"/>
                <a:sym typeface="Nunito"/>
              </a:rPr>
              <a:t> techniques, leaving room for exploring more advanced methods like LSTM.</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This study aims to </a:t>
            </a:r>
            <a:r>
              <a:rPr lang="en-US" sz="3200" spc="128">
                <a:solidFill>
                  <a:srgbClr val="000000"/>
                </a:solidFill>
                <a:latin typeface="Nunito Bold"/>
                <a:ea typeface="Nunito Bold"/>
                <a:cs typeface="Nunito Bold"/>
                <a:sym typeface="Nunito Bold"/>
              </a:rPr>
              <a:t>bridge the gap by investigating the influence of news sentiment</a:t>
            </a:r>
            <a:r>
              <a:rPr lang="en-US" sz="3200" spc="128">
                <a:solidFill>
                  <a:srgbClr val="000000"/>
                </a:solidFill>
                <a:latin typeface="Nunito"/>
                <a:ea typeface="Nunito"/>
                <a:cs typeface="Nunito"/>
                <a:sym typeface="Nunito"/>
              </a:rPr>
              <a:t>, extracted using </a:t>
            </a:r>
            <a:r>
              <a:rPr lang="en-US" sz="3200" spc="128">
                <a:solidFill>
                  <a:srgbClr val="000000"/>
                </a:solidFill>
                <a:latin typeface="Nunito Bold"/>
                <a:ea typeface="Nunito Bold"/>
                <a:cs typeface="Nunito Bold"/>
                <a:sym typeface="Nunito Bold"/>
              </a:rPr>
              <a:t>both lexicon-based and LSTM-based approaches</a:t>
            </a:r>
            <a:r>
              <a:rPr lang="en-US" sz="3200" spc="128">
                <a:solidFill>
                  <a:srgbClr val="000000"/>
                </a:solidFill>
                <a:latin typeface="Nunito"/>
                <a:ea typeface="Nunito"/>
                <a:cs typeface="Nunito"/>
                <a:sym typeface="Nunito"/>
              </a:rPr>
              <a:t>, on stock price predictions in the Malaysian context.</a:t>
            </a:r>
          </a:p>
        </p:txBody>
      </p:sp>
      <p:sp>
        <p:nvSpPr>
          <p:cNvPr name="TextBox 6" id="6"/>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21162" y="710311"/>
            <a:ext cx="2308331" cy="2094810"/>
          </a:xfrm>
          <a:custGeom>
            <a:avLst/>
            <a:gdLst/>
            <a:ahLst/>
            <a:cxnLst/>
            <a:rect r="r" b="b" t="t" l="l"/>
            <a:pathLst>
              <a:path h="2094810" w="2308331">
                <a:moveTo>
                  <a:pt x="0" y="0"/>
                </a:moveTo>
                <a:lnTo>
                  <a:pt x="2308331" y="0"/>
                </a:lnTo>
                <a:lnTo>
                  <a:pt x="2308331" y="2094811"/>
                </a:lnTo>
                <a:lnTo>
                  <a:pt x="0" y="2094811"/>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TextBox 4" id="4"/>
          <p:cNvSpPr txBox="true"/>
          <p:nvPr/>
        </p:nvSpPr>
        <p:spPr>
          <a:xfrm rot="0">
            <a:off x="3480251" y="776298"/>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5" id="5"/>
          <p:cNvSpPr txBox="true"/>
          <p:nvPr/>
        </p:nvSpPr>
        <p:spPr>
          <a:xfrm rot="0">
            <a:off x="163947" y="2881322"/>
            <a:ext cx="9391924"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Research Questions</a:t>
            </a:r>
          </a:p>
        </p:txBody>
      </p:sp>
      <p:sp>
        <p:nvSpPr>
          <p:cNvPr name="TextBox 6" id="6"/>
          <p:cNvSpPr txBox="true"/>
          <p:nvPr/>
        </p:nvSpPr>
        <p:spPr>
          <a:xfrm rot="0">
            <a:off x="163947" y="3445398"/>
            <a:ext cx="17960106" cy="5281465"/>
          </a:xfrm>
          <a:prstGeom prst="rect">
            <a:avLst/>
          </a:prstGeom>
        </p:spPr>
        <p:txBody>
          <a:bodyPr anchor="t" rtlCol="false" tIns="0" lIns="0" bIns="0" rIns="0">
            <a:spAutoFit/>
          </a:bodyPr>
          <a:lstStyle/>
          <a:p>
            <a:pPr algn="just">
              <a:lnSpc>
                <a:spcPts val="5443"/>
              </a:lnSpc>
            </a:pPr>
            <a:r>
              <a:rPr lang="en-US" sz="2721">
                <a:solidFill>
                  <a:srgbClr val="000000"/>
                </a:solidFill>
                <a:latin typeface="Nunito"/>
                <a:ea typeface="Nunito"/>
                <a:cs typeface="Nunito"/>
                <a:sym typeface="Nunito"/>
              </a:rPr>
              <a:t>1. To what extent can specific sentiment in the headlines of financial news affect the stock prices of Malaysia?</a:t>
            </a:r>
          </a:p>
          <a:p>
            <a:pPr algn="just">
              <a:lnSpc>
                <a:spcPts val="5443"/>
              </a:lnSpc>
            </a:pPr>
            <a:r>
              <a:rPr lang="en-US" sz="2721">
                <a:solidFill>
                  <a:srgbClr val="000000"/>
                </a:solidFill>
                <a:latin typeface="Nunito"/>
                <a:ea typeface="Nunito"/>
                <a:cs typeface="Nunito"/>
                <a:sym typeface="Nunito"/>
              </a:rPr>
              <a:t>2. What are the difficulties for implementing the sentiment analysis to forecast the stock prices in the Malaysian market and how to improve the sophisticated models such as LSTM networks to overcome those difficulties and enhance its effectiveness?</a:t>
            </a:r>
          </a:p>
          <a:p>
            <a:pPr algn="just">
              <a:lnSpc>
                <a:spcPts val="5443"/>
              </a:lnSpc>
            </a:pPr>
            <a:r>
              <a:rPr lang="en-US" sz="2721">
                <a:solidFill>
                  <a:srgbClr val="000000"/>
                </a:solidFill>
                <a:latin typeface="Nunito"/>
                <a:ea typeface="Nunito"/>
                <a:cs typeface="Nunito"/>
                <a:sym typeface="Nunito"/>
              </a:rPr>
              <a:t>3. Regarding various sentiment analysis techniques such, Hybrid Naive Bayes and Opinion Lexicon, Malaysia’s stock price change prediction can be determined in what way and how approach can be assessed and advanced to achieve higher accuracy?</a:t>
            </a:r>
          </a:p>
          <a:p>
            <a:pPr algn="just">
              <a:lnSpc>
                <a:spcPts val="3265"/>
              </a:lnSpc>
            </a:pPr>
          </a:p>
        </p:txBody>
      </p:sp>
      <p:sp>
        <p:nvSpPr>
          <p:cNvPr name="AutoShape 7" id="7"/>
          <p:cNvSpPr/>
          <p:nvPr/>
        </p:nvSpPr>
        <p:spPr>
          <a:xfrm rot="0">
            <a:off x="0" y="9691677"/>
            <a:ext cx="18288000" cy="595323"/>
          </a:xfrm>
          <a:prstGeom prst="rect">
            <a:avLst/>
          </a:prstGeom>
          <a:solidFill>
            <a:srgbClr val="E063A0"/>
          </a:solidFill>
        </p:spPr>
      </p:sp>
      <p:sp>
        <p:nvSpPr>
          <p:cNvPr name="AutoShape 8" id="8"/>
          <p:cNvSpPr/>
          <p:nvPr/>
        </p:nvSpPr>
        <p:spPr>
          <a:xfrm rot="0">
            <a:off x="0" y="0"/>
            <a:ext cx="18288000" cy="595323"/>
          </a:xfrm>
          <a:prstGeom prst="rect">
            <a:avLst/>
          </a:prstGeom>
          <a:solidFill>
            <a:srgbClr val="E063A0"/>
          </a:solidFill>
        </p:spPr>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21162" y="710311"/>
            <a:ext cx="2308331" cy="2094810"/>
          </a:xfrm>
          <a:custGeom>
            <a:avLst/>
            <a:gdLst/>
            <a:ahLst/>
            <a:cxnLst/>
            <a:rect r="r" b="b" t="t" l="l"/>
            <a:pathLst>
              <a:path h="2094810" w="2308331">
                <a:moveTo>
                  <a:pt x="0" y="0"/>
                </a:moveTo>
                <a:lnTo>
                  <a:pt x="2308331" y="0"/>
                </a:lnTo>
                <a:lnTo>
                  <a:pt x="2308331" y="2094811"/>
                </a:lnTo>
                <a:lnTo>
                  <a:pt x="0" y="2094811"/>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TextBox 4" id="4"/>
          <p:cNvSpPr txBox="true"/>
          <p:nvPr/>
        </p:nvSpPr>
        <p:spPr>
          <a:xfrm rot="0">
            <a:off x="3480251" y="776298"/>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AutoShape 5" id="5"/>
          <p:cNvSpPr/>
          <p:nvPr/>
        </p:nvSpPr>
        <p:spPr>
          <a:xfrm rot="0">
            <a:off x="0" y="9691677"/>
            <a:ext cx="18288000" cy="595323"/>
          </a:xfrm>
          <a:prstGeom prst="rect">
            <a:avLst/>
          </a:prstGeom>
          <a:solidFill>
            <a:srgbClr val="E063A0"/>
          </a:solidFill>
        </p:spPr>
      </p:sp>
      <p:sp>
        <p:nvSpPr>
          <p:cNvPr name="AutoShape 6" id="6"/>
          <p:cNvSpPr/>
          <p:nvPr/>
        </p:nvSpPr>
        <p:spPr>
          <a:xfrm rot="0">
            <a:off x="0" y="0"/>
            <a:ext cx="18288000" cy="595323"/>
          </a:xfrm>
          <a:prstGeom prst="rect">
            <a:avLst/>
          </a:prstGeom>
          <a:solidFill>
            <a:srgbClr val="E063A0"/>
          </a:solidFill>
        </p:spPr>
      </p:sp>
      <p:sp>
        <p:nvSpPr>
          <p:cNvPr name="TextBox 7" id="7"/>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
        <p:nvSpPr>
          <p:cNvPr name="TextBox 8" id="8"/>
          <p:cNvSpPr txBox="true"/>
          <p:nvPr/>
        </p:nvSpPr>
        <p:spPr>
          <a:xfrm rot="0">
            <a:off x="228600" y="3480708"/>
            <a:ext cx="17622292" cy="5517135"/>
          </a:xfrm>
          <a:prstGeom prst="rect">
            <a:avLst/>
          </a:prstGeom>
        </p:spPr>
        <p:txBody>
          <a:bodyPr anchor="t" rtlCol="false" tIns="0" lIns="0" bIns="0" rIns="0">
            <a:spAutoFit/>
          </a:bodyPr>
          <a:lstStyle/>
          <a:p>
            <a:pPr algn="just">
              <a:lnSpc>
                <a:spcPts val="4898"/>
              </a:lnSpc>
            </a:pPr>
            <a:r>
              <a:rPr lang="en-US" sz="2721">
                <a:solidFill>
                  <a:srgbClr val="000000"/>
                </a:solidFill>
                <a:latin typeface="Nunito"/>
                <a:ea typeface="Nunito"/>
                <a:cs typeface="Nunito"/>
                <a:sym typeface="Nunito"/>
              </a:rPr>
              <a:t>1. To examine how specific sentiments vividly articulated in headlines of financial news affect stock price changes in the Malaysian stock market.</a:t>
            </a:r>
          </a:p>
          <a:p>
            <a:pPr algn="just">
              <a:lnSpc>
                <a:spcPts val="4898"/>
              </a:lnSpc>
            </a:pPr>
            <a:r>
              <a:rPr lang="en-US" sz="2721">
                <a:solidFill>
                  <a:srgbClr val="000000"/>
                </a:solidFill>
                <a:latin typeface="Nunito"/>
                <a:ea typeface="Nunito"/>
                <a:cs typeface="Nunito"/>
                <a:sym typeface="Nunito"/>
              </a:rPr>
              <a:t>2. To identify and evaluate challenges that hinder the efficient analysis of stock prices in the Malaysian market using sentiment analysis techniques and enhance superior models like LSTM networks to enhance the accuracy of the forecast.</a:t>
            </a:r>
          </a:p>
          <a:p>
            <a:pPr algn="just">
              <a:lnSpc>
                <a:spcPts val="4898"/>
              </a:lnSpc>
            </a:pPr>
            <a:r>
              <a:rPr lang="en-US" sz="2721">
                <a:solidFill>
                  <a:srgbClr val="000000"/>
                </a:solidFill>
                <a:latin typeface="Nunito"/>
                <a:ea typeface="Nunito"/>
                <a:cs typeface="Nunito"/>
                <a:sym typeface="Nunito"/>
              </a:rPr>
              <a:t>3. To investigate on how some of the sentiment analysis methods such as Hybrid Naive Bayes and Opinion Lexicon-based will affect the forecast of stock price changes in Malaysia and how to improve upon the algorithms to increase accuracy.</a:t>
            </a:r>
          </a:p>
          <a:p>
            <a:pPr algn="just">
              <a:lnSpc>
                <a:spcPts val="4898"/>
              </a:lnSpc>
            </a:pPr>
          </a:p>
        </p:txBody>
      </p:sp>
      <p:sp>
        <p:nvSpPr>
          <p:cNvPr name="TextBox 9" id="9"/>
          <p:cNvSpPr txBox="true"/>
          <p:nvPr/>
        </p:nvSpPr>
        <p:spPr>
          <a:xfrm rot="0">
            <a:off x="228600" y="2766333"/>
            <a:ext cx="9391924"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Research Objectives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 y="7714346"/>
            <a:ext cx="2308331" cy="2094810"/>
          </a:xfrm>
          <a:custGeom>
            <a:avLst/>
            <a:gdLst/>
            <a:ahLst/>
            <a:cxnLst/>
            <a:rect r="r" b="b" t="t" l="l"/>
            <a:pathLst>
              <a:path h="2094810" w="2308331">
                <a:moveTo>
                  <a:pt x="0" y="0"/>
                </a:moveTo>
                <a:lnTo>
                  <a:pt x="2308331" y="0"/>
                </a:lnTo>
                <a:lnTo>
                  <a:pt x="2308331" y="2094810"/>
                </a:lnTo>
                <a:lnTo>
                  <a:pt x="0" y="209481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AutoShape 4" id="4"/>
          <p:cNvSpPr/>
          <p:nvPr/>
        </p:nvSpPr>
        <p:spPr>
          <a:xfrm rot="0">
            <a:off x="0" y="9691677"/>
            <a:ext cx="18288000" cy="595323"/>
          </a:xfrm>
          <a:prstGeom prst="rect">
            <a:avLst/>
          </a:prstGeom>
          <a:solidFill>
            <a:srgbClr val="E063A0"/>
          </a:solidFill>
        </p:spPr>
      </p:sp>
      <p:sp>
        <p:nvSpPr>
          <p:cNvPr name="AutoShape 5" id="5"/>
          <p:cNvSpPr/>
          <p:nvPr/>
        </p:nvSpPr>
        <p:spPr>
          <a:xfrm rot="0">
            <a:off x="0" y="0"/>
            <a:ext cx="18288000" cy="595323"/>
          </a:xfrm>
          <a:prstGeom prst="rect">
            <a:avLst/>
          </a:prstGeom>
          <a:solidFill>
            <a:srgbClr val="E063A0"/>
          </a:solidFill>
        </p:spPr>
      </p:sp>
      <p:sp>
        <p:nvSpPr>
          <p:cNvPr name="TextBox 6" id="6"/>
          <p:cNvSpPr txBox="true"/>
          <p:nvPr/>
        </p:nvSpPr>
        <p:spPr>
          <a:xfrm rot="0">
            <a:off x="3030229" y="1209675"/>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7" id="7"/>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
        <p:nvSpPr>
          <p:cNvPr name="TextBox 8" id="8"/>
          <p:cNvSpPr txBox="true"/>
          <p:nvPr/>
        </p:nvSpPr>
        <p:spPr>
          <a:xfrm rot="0">
            <a:off x="489068" y="3481105"/>
            <a:ext cx="7095489"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Scope of the Study</a:t>
            </a:r>
          </a:p>
        </p:txBody>
      </p:sp>
      <p:sp>
        <p:nvSpPr>
          <p:cNvPr name="TextBox 9" id="9"/>
          <p:cNvSpPr txBox="true"/>
          <p:nvPr/>
        </p:nvSpPr>
        <p:spPr>
          <a:xfrm rot="0">
            <a:off x="2300978" y="4586005"/>
            <a:ext cx="15499381" cy="4511675"/>
          </a:xfrm>
          <a:prstGeom prst="rect">
            <a:avLst/>
          </a:prstGeom>
        </p:spPr>
        <p:txBody>
          <a:bodyPr anchor="t" rtlCol="false" tIns="0" lIns="0" bIns="0" rIns="0">
            <a:spAutoFit/>
          </a:bodyPr>
          <a:lstStyle/>
          <a:p>
            <a:pPr algn="just">
              <a:lnSpc>
                <a:spcPts val="3999"/>
              </a:lnSpc>
            </a:pPr>
            <a:r>
              <a:rPr lang="en-US" sz="2499">
                <a:solidFill>
                  <a:srgbClr val="000000"/>
                </a:solidFill>
                <a:latin typeface="Nunito"/>
                <a:ea typeface="Nunito"/>
                <a:cs typeface="Nunito"/>
                <a:sym typeface="Nunito"/>
              </a:rPr>
              <a:t>1. To investigate the impact of sentiment analysis from financial news headlines on stock price movements in the Malaysian stock market.</a:t>
            </a:r>
          </a:p>
          <a:p>
            <a:pPr algn="just">
              <a:lnSpc>
                <a:spcPts val="3999"/>
              </a:lnSpc>
            </a:pPr>
            <a:r>
              <a:rPr lang="en-US" sz="2499">
                <a:solidFill>
                  <a:srgbClr val="000000"/>
                </a:solidFill>
                <a:latin typeface="Nunito"/>
                <a:ea typeface="Nunito"/>
                <a:cs typeface="Nunito"/>
                <a:sym typeface="Nunito"/>
              </a:rPr>
              <a:t>2. To examine the impact of feelings (positive, negative, and neutral) on stock prices in Malaysia at the sentence level, utilizing trusted Malaysian online news portals like the New Straits Times, Bursa Malaysia, and The Edge Market as main sources of data.</a:t>
            </a:r>
          </a:p>
          <a:p>
            <a:pPr algn="just">
              <a:lnSpc>
                <a:spcPts val="3999"/>
              </a:lnSpc>
            </a:pPr>
            <a:r>
              <a:rPr lang="en-US" sz="2499">
                <a:solidFill>
                  <a:srgbClr val="000000"/>
                </a:solidFill>
                <a:latin typeface="Nunito"/>
                <a:ea typeface="Nunito"/>
                <a:cs typeface="Nunito"/>
                <a:sym typeface="Nunito"/>
              </a:rPr>
              <a:t>3. Apply traditional SA techniques and advanced machine learning such as Long Short-Term Memory networks to predict the movements of stock price using news sentiment.</a:t>
            </a:r>
          </a:p>
          <a:p>
            <a:pPr algn="just">
              <a:lnSpc>
                <a:spcPts val="3999"/>
              </a:lnSpc>
            </a:pPr>
            <a:r>
              <a:rPr lang="en-US" sz="2499">
                <a:solidFill>
                  <a:srgbClr val="000000"/>
                </a:solidFill>
                <a:latin typeface="Nunito"/>
                <a:ea typeface="Nunito"/>
                <a:cs typeface="Nunito"/>
                <a:sym typeface="Nunito"/>
              </a:rPr>
              <a:t>4. Gather and analyze data over a period of 5 years and extend helpful insights to traders, investors and financial analyst in Malaysia for investment heading.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 y="7714346"/>
            <a:ext cx="2308331" cy="2094810"/>
          </a:xfrm>
          <a:custGeom>
            <a:avLst/>
            <a:gdLst/>
            <a:ahLst/>
            <a:cxnLst/>
            <a:rect r="r" b="b" t="t" l="l"/>
            <a:pathLst>
              <a:path h="2094810" w="2308331">
                <a:moveTo>
                  <a:pt x="0" y="0"/>
                </a:moveTo>
                <a:lnTo>
                  <a:pt x="2308331" y="0"/>
                </a:lnTo>
                <a:lnTo>
                  <a:pt x="2308331" y="2094810"/>
                </a:lnTo>
                <a:lnTo>
                  <a:pt x="0" y="209481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AutoShape 4" id="4"/>
          <p:cNvSpPr/>
          <p:nvPr/>
        </p:nvSpPr>
        <p:spPr>
          <a:xfrm rot="0">
            <a:off x="0" y="9691677"/>
            <a:ext cx="18288000" cy="595323"/>
          </a:xfrm>
          <a:prstGeom prst="rect">
            <a:avLst/>
          </a:prstGeom>
          <a:solidFill>
            <a:srgbClr val="E063A0"/>
          </a:solidFill>
        </p:spPr>
      </p:sp>
      <p:sp>
        <p:nvSpPr>
          <p:cNvPr name="TextBox 5" id="5"/>
          <p:cNvSpPr txBox="true"/>
          <p:nvPr/>
        </p:nvSpPr>
        <p:spPr>
          <a:xfrm rot="0">
            <a:off x="1471197" y="5257006"/>
            <a:ext cx="7095489"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Significance of Research</a:t>
            </a:r>
          </a:p>
        </p:txBody>
      </p:sp>
      <p:sp>
        <p:nvSpPr>
          <p:cNvPr name="TextBox 6" id="6"/>
          <p:cNvSpPr txBox="true"/>
          <p:nvPr/>
        </p:nvSpPr>
        <p:spPr>
          <a:xfrm rot="0">
            <a:off x="1919395" y="6231621"/>
            <a:ext cx="16234922" cy="1482725"/>
          </a:xfrm>
          <a:prstGeom prst="rect">
            <a:avLst/>
          </a:prstGeom>
        </p:spPr>
        <p:txBody>
          <a:bodyPr anchor="t" rtlCol="false" tIns="0" lIns="0" bIns="0" rIns="0">
            <a:spAutoFit/>
          </a:bodyPr>
          <a:lstStyle/>
          <a:p>
            <a:pPr algn="just" marL="539749" indent="-269875" lvl="1">
              <a:lnSpc>
                <a:spcPts val="3999"/>
              </a:lnSpc>
              <a:buAutoNum type="arabicPeriod" startAt="1"/>
            </a:pPr>
            <a:r>
              <a:rPr lang="en-US" sz="2499">
                <a:solidFill>
                  <a:srgbClr val="000000"/>
                </a:solidFill>
                <a:latin typeface="Nunito"/>
                <a:ea typeface="Nunito"/>
                <a:cs typeface="Nunito"/>
                <a:sym typeface="Nunito"/>
              </a:rPr>
              <a:t>Provides insights into financial news sentiment for traders and investors.</a:t>
            </a:r>
          </a:p>
          <a:p>
            <a:pPr algn="just" marL="539749" indent="-269875" lvl="1">
              <a:lnSpc>
                <a:spcPts val="3999"/>
              </a:lnSpc>
              <a:buAutoNum type="arabicPeriod" startAt="1"/>
            </a:pPr>
            <a:r>
              <a:rPr lang="en-US" sz="2499">
                <a:solidFill>
                  <a:srgbClr val="000000"/>
                </a:solidFill>
                <a:latin typeface="Nunito"/>
                <a:ea typeface="Nunito"/>
                <a:cs typeface="Nunito"/>
                <a:sym typeface="Nunito"/>
              </a:rPr>
              <a:t>Enhances predictive models by integrating sentiment analysis, improving stock price prediction accuracy.</a:t>
            </a:r>
          </a:p>
          <a:p>
            <a:pPr algn="just" marL="539749" indent="-269875" lvl="1">
              <a:lnSpc>
                <a:spcPts val="3999"/>
              </a:lnSpc>
              <a:buAutoNum type="arabicPeriod" startAt="1"/>
            </a:pPr>
            <a:r>
              <a:rPr lang="en-US" sz="2499">
                <a:solidFill>
                  <a:srgbClr val="000000"/>
                </a:solidFill>
                <a:latin typeface="Nunito"/>
                <a:ea typeface="Nunito"/>
                <a:cs typeface="Nunito"/>
                <a:sym typeface="Nunito"/>
              </a:rPr>
              <a:t>Supports automated trading systems and offers practical implications for financial stakeholders in Malaysia.</a:t>
            </a:r>
          </a:p>
        </p:txBody>
      </p:sp>
      <p:sp>
        <p:nvSpPr>
          <p:cNvPr name="AutoShape 7" id="7"/>
          <p:cNvSpPr/>
          <p:nvPr/>
        </p:nvSpPr>
        <p:spPr>
          <a:xfrm rot="0">
            <a:off x="0" y="0"/>
            <a:ext cx="18288000" cy="595323"/>
          </a:xfrm>
          <a:prstGeom prst="rect">
            <a:avLst/>
          </a:prstGeom>
          <a:solidFill>
            <a:srgbClr val="E063A0"/>
          </a:solidFill>
        </p:spPr>
      </p:sp>
      <p:sp>
        <p:nvSpPr>
          <p:cNvPr name="TextBox 8" id="8"/>
          <p:cNvSpPr txBox="true"/>
          <p:nvPr/>
        </p:nvSpPr>
        <p:spPr>
          <a:xfrm rot="0">
            <a:off x="3342054" y="1063291"/>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DAGLpWD_SpE</dc:identifier>
  <dcterms:modified xsi:type="dcterms:W3CDTF">2011-08-01T06:04:30Z</dcterms:modified>
  <cp:revision>1</cp:revision>
  <dc:title>Business Analysis</dc:title>
</cp:coreProperties>
</file>